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57" r:id="rId6"/>
    <p:sldId id="268" r:id="rId7"/>
    <p:sldId id="269" r:id="rId8"/>
    <p:sldId id="270" r:id="rId9"/>
    <p:sldId id="274" r:id="rId10"/>
    <p:sldId id="273" r:id="rId11"/>
    <p:sldId id="272" r:id="rId12"/>
    <p:sldId id="271" r:id="rId13"/>
    <p:sldId id="275" r:id="rId14"/>
    <p:sldId id="276" r:id="rId15"/>
    <p:sldId id="277" r:id="rId16"/>
    <p:sldId id="278" r:id="rId17"/>
    <p:sldId id="279" r:id="rId18"/>
    <p:sldId id="280" r:id="rId19"/>
    <p:sldId id="281" r:id="rId20"/>
    <p:sldId id="283" r:id="rId21"/>
    <p:sldId id="282" r:id="rId22"/>
    <p:sldId id="284" r:id="rId23"/>
    <p:sldId id="285" r:id="rId24"/>
    <p:sldId id="267" r:id="rId25"/>
    <p:sldId id="286"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2C16"/>
    <a:srgbClr val="BE0000"/>
    <a:srgbClr val="AC16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84173" autoAdjust="0"/>
  </p:normalViewPr>
  <p:slideViewPr>
    <p:cSldViewPr snapToGrid="0">
      <p:cViewPr varScale="1">
        <p:scale>
          <a:sx n="53" d="100"/>
          <a:sy n="53" d="100"/>
        </p:scale>
        <p:origin x="114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428597-BD10-4C0B-854A-30C92447896A}" type="datetimeFigureOut">
              <a:rPr lang="en-US" smtClean="0"/>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2F31D2-6747-42B5-BB67-9817C5C3F45A}" type="slidenum">
              <a:rPr lang="en-US" smtClean="0"/>
              <a:t>‹#›</a:t>
            </a:fld>
            <a:endParaRPr lang="en-US"/>
          </a:p>
        </p:txBody>
      </p:sp>
    </p:spTree>
    <p:extLst>
      <p:ext uri="{BB962C8B-B14F-4D97-AF65-F5344CB8AC3E}">
        <p14:creationId xmlns:p14="http://schemas.microsoft.com/office/powerpoint/2010/main" val="2023995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Increasing follow-up blood cultures (FUBC) in select patients with SABU might lead to increased SAB detection and provide opportunities for earlier treatment. SABU detected ≥ 48 hours before SAB has been associated with higher risk of death compared to simultaneous SAB and SABU.</a:t>
            </a:r>
            <a:r>
              <a:rPr lang="en-US" sz="1800" baseline="30000" dirty="0">
                <a:effectLst/>
                <a:latin typeface="Calibri" panose="020F0502020204030204" pitchFamily="34" charset="0"/>
                <a:ea typeface="Calibri" panose="020F0502020204030204" pitchFamily="34" charset="0"/>
              </a:rPr>
              <a:t>7</a:t>
            </a:r>
            <a:r>
              <a:rPr lang="en-US" sz="1800" dirty="0">
                <a:effectLst/>
                <a:latin typeface="Calibri" panose="020F0502020204030204" pitchFamily="34" charset="0"/>
                <a:ea typeface="Calibri" panose="020F0502020204030204" pitchFamily="34" charset="0"/>
              </a:rPr>
              <a:t> More timely identification of SAB in these patients might improve outcomes. </a:t>
            </a:r>
          </a:p>
          <a:p>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Education targeting the Emergency Departments (ED) was disseminated in July 2021. Positive cultures were reviewed daily in EDs, often by a dedicated ED pharmacist. ED Pharmacists were encouraged to discuss SABU with a physician and to recommend evaluation for SAB. In October 2021, a high priority electronic alert for all hospital and ED SABU cases was deployed for ID pharmacists to review and resolve during business hours.</a:t>
            </a:r>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ndParaRPr>
          </a:p>
          <a:p>
            <a:r>
              <a:rPr lang="en-US" sz="1800" dirty="0">
                <a:effectLst/>
                <a:latin typeface="Calibri" panose="020F0502020204030204" pitchFamily="34" charset="0"/>
                <a:ea typeface="Calibri" panose="020F0502020204030204" pitchFamily="34" charset="0"/>
              </a:rPr>
              <a:t>As a result, some authors have recommended that at minimum, blood cultures should be obtained in patients with SABU and evidence of systemic inflammatory </a:t>
            </a:r>
            <a:r>
              <a:rPr lang="en-US" sz="1800" dirty="0" err="1">
                <a:effectLst/>
                <a:latin typeface="Calibri" panose="020F0502020204030204" pitchFamily="34" charset="0"/>
                <a:ea typeface="Calibri" panose="020F0502020204030204" pitchFamily="34" charset="0"/>
              </a:rPr>
              <a:t>respons</a:t>
            </a:r>
            <a:endParaRPr lang="en-US" dirty="0"/>
          </a:p>
        </p:txBody>
      </p:sp>
      <p:sp>
        <p:nvSpPr>
          <p:cNvPr id="4" name="Slide Number Placeholder 3"/>
          <p:cNvSpPr>
            <a:spLocks noGrp="1"/>
          </p:cNvSpPr>
          <p:nvPr>
            <p:ph type="sldNum" sz="quarter" idx="5"/>
          </p:nvPr>
        </p:nvSpPr>
        <p:spPr/>
        <p:txBody>
          <a:bodyPr/>
          <a:lstStyle/>
          <a:p>
            <a:fld id="{412F31D2-6747-42B5-BB67-9817C5C3F45A}" type="slidenum">
              <a:rPr lang="en-US" smtClean="0"/>
              <a:t>11</a:t>
            </a:fld>
            <a:endParaRPr lang="en-US"/>
          </a:p>
        </p:txBody>
      </p:sp>
    </p:spTree>
    <p:extLst>
      <p:ext uri="{BB962C8B-B14F-4D97-AF65-F5344CB8AC3E}">
        <p14:creationId xmlns:p14="http://schemas.microsoft.com/office/powerpoint/2010/main" val="1906507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This project took place in 28 IH hospitals and clinics located in Utah and Idaho. </a:t>
            </a:r>
            <a:endParaRPr lang="en-US" dirty="0"/>
          </a:p>
        </p:txBody>
      </p:sp>
      <p:sp>
        <p:nvSpPr>
          <p:cNvPr id="4" name="Slide Number Placeholder 3"/>
          <p:cNvSpPr>
            <a:spLocks noGrp="1"/>
          </p:cNvSpPr>
          <p:nvPr>
            <p:ph type="sldNum" sz="quarter" idx="5"/>
          </p:nvPr>
        </p:nvSpPr>
        <p:spPr/>
        <p:txBody>
          <a:bodyPr/>
          <a:lstStyle/>
          <a:p>
            <a:fld id="{412F31D2-6747-42B5-BB67-9817C5C3F45A}" type="slidenum">
              <a:rPr lang="en-US" smtClean="0"/>
              <a:t>12</a:t>
            </a:fld>
            <a:endParaRPr lang="en-US"/>
          </a:p>
        </p:txBody>
      </p:sp>
    </p:spTree>
    <p:extLst>
      <p:ext uri="{BB962C8B-B14F-4D97-AF65-F5344CB8AC3E}">
        <p14:creationId xmlns:p14="http://schemas.microsoft.com/office/powerpoint/2010/main" val="4087221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Pre intervention period June 2019 through January 2023 post intervention Feb 2023 through Jan 2024 2540 included in the analysis </a:t>
            </a:r>
          </a:p>
          <a:p>
            <a:endParaRPr lang="en-US" sz="1600" dirty="0"/>
          </a:p>
          <a:p>
            <a:r>
              <a:rPr lang="en-US" sz="1800" dirty="0">
                <a:effectLst/>
                <a:latin typeface="Calibri" panose="020F0502020204030204" pitchFamily="34" charset="0"/>
                <a:ea typeface="Calibri" panose="020F0502020204030204" pitchFamily="34" charset="0"/>
              </a:rPr>
              <a:t>Patients ≥ 18 years of age presenting to emergency department and ambulatory settings with documented SABU were identified from the electronic medical record between June 2019 and January 2024. We excluded patients with confirmed SAB up to 14 days prior to index SABU culture in whom bacteremia was known prior to urine culture results. We also excluded patients with blood cultures obtained within 24 hours of collection of positive urine culture, inferring that bacteremia was at least suspected at the time of urine culture obtainment as evidenced by blood culture collection. The analysis was limited to the first episode of SABU per patient.</a:t>
            </a:r>
            <a:endParaRPr lang="en-US" sz="1600" dirty="0"/>
          </a:p>
          <a:p>
            <a:endParaRPr lang="en-US" dirty="0"/>
          </a:p>
        </p:txBody>
      </p:sp>
      <p:sp>
        <p:nvSpPr>
          <p:cNvPr id="4" name="Slide Number Placeholder 3"/>
          <p:cNvSpPr>
            <a:spLocks noGrp="1"/>
          </p:cNvSpPr>
          <p:nvPr>
            <p:ph type="sldNum" sz="quarter" idx="5"/>
          </p:nvPr>
        </p:nvSpPr>
        <p:spPr/>
        <p:txBody>
          <a:bodyPr/>
          <a:lstStyle/>
          <a:p>
            <a:fld id="{412F31D2-6747-42B5-BB67-9817C5C3F45A}" type="slidenum">
              <a:rPr lang="en-US" smtClean="0"/>
              <a:t>13</a:t>
            </a:fld>
            <a:endParaRPr lang="en-US"/>
          </a:p>
        </p:txBody>
      </p:sp>
    </p:spTree>
    <p:extLst>
      <p:ext uri="{BB962C8B-B14F-4D97-AF65-F5344CB8AC3E}">
        <p14:creationId xmlns:p14="http://schemas.microsoft.com/office/powerpoint/2010/main" val="3343509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Overall, 177 patients (8.9%) in the pre-intervention and 112 patients (20.6%) in the post-intervention period had FUBC. In ITS analysis, the initial impact of the intervention was estimated as a 7.2% increase in FUBC (estimated rate 19.8%) relative to the counterfactual had no intervention taken place (estimated rate 7.6%, p&lt;0.0002)</a:t>
            </a:r>
          </a:p>
          <a:p>
            <a:endParaRPr lang="en-US" sz="1800" dirty="0">
              <a:effectLst/>
              <a:latin typeface="Calibri" panose="020F0502020204030204" pitchFamily="34" charset="0"/>
              <a:ea typeface="Calibri" panose="020F0502020204030204" pitchFamily="34" charset="0"/>
            </a:endParaRP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Late S aureus bacteremia, n (%)</a:t>
            </a:r>
            <a:endParaRPr lang="en-US" sz="1800" dirty="0">
              <a:effectLst/>
              <a:latin typeface="Calibri" panose="020F0502020204030204" pitchFamily="34" charset="0"/>
              <a:ea typeface="Calibri" panose="020F0502020204030204" pitchFamily="34" charset="0"/>
            </a:endParaRP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17 (1.4%) male </a:t>
            </a:r>
            <a:endParaRPr lang="en-US" sz="1800" dirty="0">
              <a:effectLst/>
              <a:latin typeface="Calibri" panose="020F0502020204030204" pitchFamily="34" charset="0"/>
              <a:ea typeface="Calibri" panose="020F0502020204030204" pitchFamily="34" charset="0"/>
            </a:endParaRP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7 (0.5%) female </a:t>
            </a:r>
            <a:endParaRPr lang="en-US" sz="1800" dirty="0">
              <a:effectLst/>
              <a:latin typeface="Calibri" panose="020F0502020204030204" pitchFamily="34" charset="0"/>
              <a:ea typeface="Calibri" panose="020F0502020204030204" pitchFamily="34" charset="0"/>
            </a:endParaRPr>
          </a:p>
          <a:p>
            <a:pPr marL="0" marR="0">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0.039</a:t>
            </a:r>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r>
              <a:rPr lang="en-US" sz="1800" dirty="0">
                <a:effectLst/>
                <a:latin typeface="Calibri" panose="020F0502020204030204" pitchFamily="34" charset="0"/>
                <a:ea typeface="Calibri" panose="020F0502020204030204" pitchFamily="34" charset="0"/>
              </a:rPr>
              <a:t>We compared pre- and post-intervention groups using Wilcoxon signed-rank test for continuous data and for categorical data Chi-Square or Fisher’s Exact tests (for variables with cells less than 10). ITS was performed in Microsoft Excel and all other statistical analyses were performed using R statistical software package, version 4.2.3 (R Project for Statistical Computing).</a:t>
            </a:r>
            <a:endParaRPr lang="en-US" dirty="0"/>
          </a:p>
        </p:txBody>
      </p:sp>
      <p:sp>
        <p:nvSpPr>
          <p:cNvPr id="4" name="Slide Number Placeholder 3"/>
          <p:cNvSpPr>
            <a:spLocks noGrp="1"/>
          </p:cNvSpPr>
          <p:nvPr>
            <p:ph type="sldNum" sz="quarter" idx="5"/>
          </p:nvPr>
        </p:nvSpPr>
        <p:spPr/>
        <p:txBody>
          <a:bodyPr/>
          <a:lstStyle/>
          <a:p>
            <a:fld id="{412F31D2-6747-42B5-BB67-9817C5C3F45A}" type="slidenum">
              <a:rPr lang="en-US" smtClean="0"/>
              <a:t>15</a:t>
            </a:fld>
            <a:endParaRPr lang="en-US"/>
          </a:p>
        </p:txBody>
      </p:sp>
    </p:spTree>
    <p:extLst>
      <p:ext uri="{BB962C8B-B14F-4D97-AF65-F5344CB8AC3E}">
        <p14:creationId xmlns:p14="http://schemas.microsoft.com/office/powerpoint/2010/main" val="596576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Despite similar rates of evaluation, FUBC were positive for SAB in 1 (0.7%) of 148 females tested compared to 22 (15.6%) of 141 males tested (p&lt;0.001). Although 90-day ED revisits were similar between males and females (20.7% vs 20.9%; p = 0.91), 90 -day readmissions occurred more frequently in males than females (14.3% vs 8.4%; p &lt;0.001). </a:t>
            </a:r>
            <a:endParaRPr lang="en-US" dirty="0"/>
          </a:p>
        </p:txBody>
      </p:sp>
      <p:sp>
        <p:nvSpPr>
          <p:cNvPr id="4" name="Slide Number Placeholder 3"/>
          <p:cNvSpPr>
            <a:spLocks noGrp="1"/>
          </p:cNvSpPr>
          <p:nvPr>
            <p:ph type="sldNum" sz="quarter" idx="5"/>
          </p:nvPr>
        </p:nvSpPr>
        <p:spPr/>
        <p:txBody>
          <a:bodyPr/>
          <a:lstStyle/>
          <a:p>
            <a:fld id="{412F31D2-6747-42B5-BB67-9817C5C3F45A}" type="slidenum">
              <a:rPr lang="en-US" smtClean="0"/>
              <a:t>16</a:t>
            </a:fld>
            <a:endParaRPr lang="en-US"/>
          </a:p>
        </p:txBody>
      </p:sp>
    </p:spTree>
    <p:extLst>
      <p:ext uri="{BB962C8B-B14F-4D97-AF65-F5344CB8AC3E}">
        <p14:creationId xmlns:p14="http://schemas.microsoft.com/office/powerpoint/2010/main" val="473311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 Our findings suggest that routinely ordering FUBC in all patients with SABU is low yield if clinicians are already appropriately obtaining blood cultures in patients with systemic signs and symptoms of invasive disease on initial presentation. In this low-risk population, a high percentage of SABU cases likely represented colonization/contamination or were primary urinary tract infections that responded appropriately to antibiotic treatment</a:t>
            </a:r>
            <a:endParaRPr lang="en-US" dirty="0"/>
          </a:p>
        </p:txBody>
      </p:sp>
      <p:sp>
        <p:nvSpPr>
          <p:cNvPr id="4" name="Slide Number Placeholder 3"/>
          <p:cNvSpPr>
            <a:spLocks noGrp="1"/>
          </p:cNvSpPr>
          <p:nvPr>
            <p:ph type="sldNum" sz="quarter" idx="5"/>
          </p:nvPr>
        </p:nvSpPr>
        <p:spPr/>
        <p:txBody>
          <a:bodyPr/>
          <a:lstStyle/>
          <a:p>
            <a:fld id="{412F31D2-6747-42B5-BB67-9817C5C3F45A}" type="slidenum">
              <a:rPr lang="en-US" smtClean="0"/>
              <a:t>17</a:t>
            </a:fld>
            <a:endParaRPr lang="en-US"/>
          </a:p>
        </p:txBody>
      </p:sp>
    </p:spTree>
    <p:extLst>
      <p:ext uri="{BB962C8B-B14F-4D97-AF65-F5344CB8AC3E}">
        <p14:creationId xmlns:p14="http://schemas.microsoft.com/office/powerpoint/2010/main" val="371030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FADECCF-ADA2-4D92-B265-1D3519842FE5}"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363761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DECCF-ADA2-4D92-B265-1D3519842FE5}"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1112640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DECCF-ADA2-4D92-B265-1D3519842FE5}"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200415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DECCF-ADA2-4D92-B265-1D3519842FE5}"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387561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ADECCF-ADA2-4D92-B265-1D3519842FE5}"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175340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ADECCF-ADA2-4D92-B265-1D3519842FE5}"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368009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ADECCF-ADA2-4D92-B265-1D3519842FE5}"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3086665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ADECCF-ADA2-4D92-B265-1D3519842FE5}"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1885281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DECCF-ADA2-4D92-B265-1D3519842FE5}"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353886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ADECCF-ADA2-4D92-B265-1D3519842FE5}"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916627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ADECCF-ADA2-4D92-B265-1D3519842FE5}"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981721-BE75-4F9B-97C9-E0EF706A069F}" type="slidenum">
              <a:rPr lang="en-US" smtClean="0"/>
              <a:t>‹#›</a:t>
            </a:fld>
            <a:endParaRPr lang="en-US"/>
          </a:p>
        </p:txBody>
      </p:sp>
    </p:spTree>
    <p:extLst>
      <p:ext uri="{BB962C8B-B14F-4D97-AF65-F5344CB8AC3E}">
        <p14:creationId xmlns:p14="http://schemas.microsoft.com/office/powerpoint/2010/main" val="291387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DECCF-ADA2-4D92-B265-1D3519842FE5}" type="datetimeFigureOut">
              <a:rPr lang="en-US" smtClean="0"/>
              <a:t>4/16/2025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81721-BE75-4F9B-97C9-E0EF706A069F}" type="slidenum">
              <a:rPr lang="en-US" smtClean="0"/>
              <a:t>‹#›</a:t>
            </a:fld>
            <a:endParaRPr lang="en-US"/>
          </a:p>
        </p:txBody>
      </p:sp>
    </p:spTree>
    <p:extLst>
      <p:ext uri="{BB962C8B-B14F-4D97-AF65-F5344CB8AC3E}">
        <p14:creationId xmlns:p14="http://schemas.microsoft.com/office/powerpoint/2010/main" val="971185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12.png"/><Relationship Id="rId5" Type="http://schemas.openxmlformats.org/officeDocument/2006/relationships/image" Target="../media/image5.jpe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image" Target="../media/image13.png"/><Relationship Id="rId5" Type="http://schemas.openxmlformats.org/officeDocument/2006/relationships/image" Target="../media/image5.jpe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5.jpeg"/><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14.tif"/><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5.jpeg"/><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5.jpeg"/><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image" Target="../media/image5.jpeg"/><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2.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7.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8.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1.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BE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p:cNvSpPr>
            <a:spLocks noGrp="1"/>
          </p:cNvSpPr>
          <p:nvPr>
            <p:ph type="ctrTitle"/>
          </p:nvPr>
        </p:nvSpPr>
        <p:spPr>
          <a:xfrm>
            <a:off x="0" y="1122363"/>
            <a:ext cx="12192000" cy="2387600"/>
          </a:xfrm>
        </p:spPr>
        <p:txBody>
          <a:bodyPr>
            <a:normAutofit fontScale="90000"/>
          </a:bodyPr>
          <a:lstStyle/>
          <a:p>
            <a:r>
              <a:rPr lang="en-US" i="1" dirty="0">
                <a:solidFill>
                  <a:schemeClr val="bg1"/>
                </a:solidFill>
                <a:latin typeface="Century Gothic" panose="020B0502020202020204" pitchFamily="34" charset="0"/>
              </a:rPr>
              <a:t>Staphylococcus aureus </a:t>
            </a:r>
            <a:r>
              <a:rPr lang="en-US" dirty="0">
                <a:solidFill>
                  <a:schemeClr val="bg1"/>
                </a:solidFill>
                <a:latin typeface="Century Gothic" panose="020B0502020202020204" pitchFamily="34" charset="0"/>
              </a:rPr>
              <a:t>Bacteriuria: </a:t>
            </a: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What does it signify and what should be done?</a:t>
            </a:r>
          </a:p>
        </p:txBody>
      </p:sp>
      <p:cxnSp>
        <p:nvCxnSpPr>
          <p:cNvPr id="5" name="Straight Connector 4"/>
          <p:cNvCxnSpPr/>
          <p:nvPr/>
        </p:nvCxnSpPr>
        <p:spPr>
          <a:xfrm>
            <a:off x="2917371" y="3509963"/>
            <a:ext cx="64770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1371" y="6007977"/>
            <a:ext cx="2166257" cy="56856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9772" y="5821199"/>
            <a:ext cx="1631552" cy="932113"/>
          </a:xfrm>
          <a:prstGeom prst="rect">
            <a:avLst/>
          </a:prstGeom>
        </p:spPr>
      </p:pic>
      <p:sp>
        <p:nvSpPr>
          <p:cNvPr id="9" name="TextBox 8"/>
          <p:cNvSpPr txBox="1"/>
          <p:nvPr/>
        </p:nvSpPr>
        <p:spPr>
          <a:xfrm>
            <a:off x="0" y="3755571"/>
            <a:ext cx="12192000" cy="461665"/>
          </a:xfrm>
          <a:prstGeom prst="rect">
            <a:avLst/>
          </a:prstGeom>
          <a:noFill/>
        </p:spPr>
        <p:txBody>
          <a:bodyPr wrap="square" rtlCol="0">
            <a:spAutoFit/>
          </a:bodyPr>
          <a:lstStyle/>
          <a:p>
            <a:pPr algn="ctr"/>
            <a:r>
              <a:rPr lang="en-US" sz="2400" dirty="0">
                <a:solidFill>
                  <a:schemeClr val="bg1"/>
                </a:solidFill>
                <a:latin typeface="Century Gothic" panose="020B0502020202020204" pitchFamily="34" charset="0"/>
              </a:rPr>
              <a:t>Vincent Anella, PharmD, BCIDP </a:t>
            </a:r>
          </a:p>
        </p:txBody>
      </p:sp>
      <p:pic>
        <p:nvPicPr>
          <p:cNvPr id="4" name="Picture 3">
            <a:extLst>
              <a:ext uri="{FF2B5EF4-FFF2-40B4-BE49-F238E27FC236}">
                <a16:creationId xmlns:a16="http://schemas.microsoft.com/office/drawing/2014/main" id="{2AFA1066-727B-4101-9B33-A4C9117E2B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3468" y="5821199"/>
            <a:ext cx="3982579" cy="996889"/>
          </a:xfrm>
          <a:prstGeom prst="rect">
            <a:avLst/>
          </a:prstGeom>
        </p:spPr>
      </p:pic>
    </p:spTree>
    <p:custDataLst>
      <p:tags r:id="rId1"/>
    </p:custDataLst>
    <p:extLst>
      <p:ext uri="{BB962C8B-B14F-4D97-AF65-F5344CB8AC3E}">
        <p14:creationId xmlns:p14="http://schemas.microsoft.com/office/powerpoint/2010/main" val="1525573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25C6B-7628-F159-D73C-8862FC1A18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347F2E-7133-4241-9B57-C1C4127CBDED}"/>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Patient Case 1</a:t>
            </a:r>
          </a:p>
        </p:txBody>
      </p:sp>
      <p:sp>
        <p:nvSpPr>
          <p:cNvPr id="5" name="Rectangle 4">
            <a:extLst>
              <a:ext uri="{FF2B5EF4-FFF2-40B4-BE49-F238E27FC236}">
                <a16:creationId xmlns:a16="http://schemas.microsoft.com/office/drawing/2014/main" id="{44D50F84-31DD-925D-5970-2404EAB68C38}"/>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87852886-1605-4361-3650-87EDB853437C}"/>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BAAD611D-9CED-77C1-C2EC-06D5C7060F7A}"/>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F0DF1646-CCC2-7E88-1ECB-E75AC3535AAD}"/>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423B9DCA-7B1C-518E-2561-CFD7E1ED9A3B}"/>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C1DFFDE7-1579-3976-867B-B9417FD180C0}"/>
              </a:ext>
            </a:extLst>
          </p:cNvPr>
          <p:cNvSpPr txBox="1"/>
          <p:nvPr/>
        </p:nvSpPr>
        <p:spPr>
          <a:xfrm>
            <a:off x="838199" y="1348048"/>
            <a:ext cx="10947400" cy="2308324"/>
          </a:xfrm>
          <a:prstGeom prst="rect">
            <a:avLst/>
          </a:prstGeom>
          <a:noFill/>
        </p:spPr>
        <p:txBody>
          <a:bodyPr wrap="square" rtlCol="0">
            <a:spAutoFit/>
          </a:bodyPr>
          <a:lstStyle/>
          <a:p>
            <a:pPr algn="l"/>
            <a:r>
              <a:rPr lang="en-US" sz="2400" dirty="0"/>
              <a:t>DH is a 25 YO female patient who presented to the emergency department reporting dysuria and increased urinary frequency. A urine culture is obtained, and the patient is discharged on cephalexin for empiric UTI treatment. The urine culture resulted with &gt;50,000 CFU’s of Methicillin susceptible </a:t>
            </a:r>
            <a:r>
              <a:rPr lang="en-US" sz="2400" i="1" dirty="0"/>
              <a:t>Staphylococcus aureus. </a:t>
            </a:r>
            <a:r>
              <a:rPr lang="en-US" sz="2400" dirty="0"/>
              <a:t>The patient is contacted and reports that she is no longer symptomatic. What further actions should be taken? </a:t>
            </a:r>
            <a:endParaRPr lang="en-US" sz="2400" i="1" dirty="0"/>
          </a:p>
        </p:txBody>
      </p:sp>
      <p:sp>
        <p:nvSpPr>
          <p:cNvPr id="8" name="TextBox 7">
            <a:extLst>
              <a:ext uri="{FF2B5EF4-FFF2-40B4-BE49-F238E27FC236}">
                <a16:creationId xmlns:a16="http://schemas.microsoft.com/office/drawing/2014/main" id="{DFD7B235-90B2-0754-F4D4-A315B50EA790}"/>
              </a:ext>
            </a:extLst>
          </p:cNvPr>
          <p:cNvSpPr txBox="1"/>
          <p:nvPr/>
        </p:nvSpPr>
        <p:spPr>
          <a:xfrm>
            <a:off x="838199" y="3723063"/>
            <a:ext cx="10354734" cy="1569660"/>
          </a:xfrm>
          <a:prstGeom prst="rect">
            <a:avLst/>
          </a:prstGeom>
          <a:noFill/>
        </p:spPr>
        <p:txBody>
          <a:bodyPr wrap="square" rtlCol="0">
            <a:spAutoFit/>
          </a:bodyPr>
          <a:lstStyle/>
          <a:p>
            <a:pPr marL="342900" indent="-342900" algn="l">
              <a:buAutoNum type="alphaUcPeriod"/>
            </a:pPr>
            <a:r>
              <a:rPr lang="en-US" sz="2400" b="1" dirty="0">
                <a:solidFill>
                  <a:srgbClr val="AC2C16"/>
                </a:solidFill>
              </a:rPr>
              <a:t>Continue cephalexin and advise the patient to finish her course as prescribed </a:t>
            </a:r>
          </a:p>
          <a:p>
            <a:pPr marL="342900" indent="-342900" algn="l">
              <a:buAutoNum type="alphaUcPeriod"/>
            </a:pPr>
            <a:r>
              <a:rPr lang="en-US" sz="2400" b="1" dirty="0">
                <a:solidFill>
                  <a:srgbClr val="AC2C16"/>
                </a:solidFill>
              </a:rPr>
              <a:t>Evaluate for an invasive </a:t>
            </a:r>
            <a:r>
              <a:rPr lang="en-US" sz="2400" b="1" i="1" dirty="0">
                <a:solidFill>
                  <a:srgbClr val="AC2C16"/>
                </a:solidFill>
              </a:rPr>
              <a:t>S. aureus </a:t>
            </a:r>
            <a:r>
              <a:rPr lang="en-US" sz="2400" b="1" dirty="0">
                <a:solidFill>
                  <a:srgbClr val="AC2C16"/>
                </a:solidFill>
              </a:rPr>
              <a:t>infection by obtaining blood cultures</a:t>
            </a:r>
          </a:p>
          <a:p>
            <a:pPr marL="342900" indent="-342900" algn="l">
              <a:buAutoNum type="alphaUcPeriod"/>
            </a:pPr>
            <a:r>
              <a:rPr lang="en-US" sz="2400" b="1" dirty="0">
                <a:solidFill>
                  <a:srgbClr val="AC2C16"/>
                </a:solidFill>
              </a:rPr>
              <a:t>Consider obtaining new culture as this could be contamination </a:t>
            </a:r>
          </a:p>
          <a:p>
            <a:pPr marL="342900" indent="-342900" algn="l">
              <a:buAutoNum type="alphaUcPeriod"/>
            </a:pPr>
            <a:r>
              <a:rPr lang="en-US" sz="2400" dirty="0"/>
              <a:t>Discontinue antibiotics as the patient is asymptomatic </a:t>
            </a:r>
          </a:p>
        </p:txBody>
      </p:sp>
      <p:sp>
        <p:nvSpPr>
          <p:cNvPr id="9" name="TextBox 8">
            <a:extLst>
              <a:ext uri="{FF2B5EF4-FFF2-40B4-BE49-F238E27FC236}">
                <a16:creationId xmlns:a16="http://schemas.microsoft.com/office/drawing/2014/main" id="{D301EF3D-933A-CEE4-0199-7CE3C9656A38}"/>
              </a:ext>
            </a:extLst>
          </p:cNvPr>
          <p:cNvSpPr txBox="1"/>
          <p:nvPr/>
        </p:nvSpPr>
        <p:spPr>
          <a:xfrm>
            <a:off x="9635067" y="4986867"/>
            <a:ext cx="609600" cy="1015663"/>
          </a:xfrm>
          <a:prstGeom prst="rect">
            <a:avLst/>
          </a:prstGeom>
          <a:noFill/>
        </p:spPr>
        <p:txBody>
          <a:bodyPr wrap="square" rtlCol="0">
            <a:spAutoFit/>
          </a:bodyPr>
          <a:lstStyle/>
          <a:p>
            <a:r>
              <a:rPr lang="en-US" sz="6000" b="1" dirty="0">
                <a:solidFill>
                  <a:srgbClr val="AC2C16"/>
                </a:solidFill>
              </a:rPr>
              <a:t>?</a:t>
            </a:r>
          </a:p>
        </p:txBody>
      </p:sp>
    </p:spTree>
    <p:custDataLst>
      <p:tags r:id="rId1"/>
    </p:custDataLst>
    <p:extLst>
      <p:ext uri="{BB962C8B-B14F-4D97-AF65-F5344CB8AC3E}">
        <p14:creationId xmlns:p14="http://schemas.microsoft.com/office/powerpoint/2010/main" val="227128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80A44-3318-BAC1-5AAC-850DB013A4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F41E42-CE35-4BB1-1A6B-9AA85DF7AF75}"/>
              </a:ext>
            </a:extLst>
          </p:cNvPr>
          <p:cNvSpPr>
            <a:spLocks noGrp="1"/>
          </p:cNvSpPr>
          <p:nvPr>
            <p:ph type="title"/>
          </p:nvPr>
        </p:nvSpPr>
        <p:spPr>
          <a:xfrm>
            <a:off x="838199" y="105221"/>
            <a:ext cx="10515600" cy="1325563"/>
          </a:xfrm>
        </p:spPr>
        <p:txBody>
          <a:bodyPr/>
          <a:lstStyle/>
          <a:p>
            <a:r>
              <a:rPr lang="en-US" dirty="0">
                <a:solidFill>
                  <a:srgbClr val="C00000"/>
                </a:solidFill>
                <a:latin typeface="Century Gothic" panose="020B0502020202020204" pitchFamily="34" charset="0"/>
              </a:rPr>
              <a:t>Our Response to the Data </a:t>
            </a:r>
          </a:p>
        </p:txBody>
      </p:sp>
      <p:sp>
        <p:nvSpPr>
          <p:cNvPr id="5" name="Rectangle 4">
            <a:extLst>
              <a:ext uri="{FF2B5EF4-FFF2-40B4-BE49-F238E27FC236}">
                <a16:creationId xmlns:a16="http://schemas.microsoft.com/office/drawing/2014/main" id="{0B8E1683-8533-1C5B-3C06-594BB22310E5}"/>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3203454B-0488-C01C-C687-12E91AC9B69B}"/>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F5B5F228-5936-7522-7F90-036444D477D2}"/>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02FAE55F-668F-7910-B3F8-01251526797E}"/>
              </a:ext>
            </a:extLst>
          </p:cNvPr>
          <p:cNvPicPr>
            <a:picLocks noChangeAspect="1"/>
          </p:cNvPicPr>
          <p:nvPr/>
        </p:nvPicPr>
        <p:blipFill>
          <a:blip r:embed="rId4"/>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D126323E-6247-D0CF-6C29-82E5DAE4A623}"/>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8" name="TextBox 7">
            <a:extLst>
              <a:ext uri="{FF2B5EF4-FFF2-40B4-BE49-F238E27FC236}">
                <a16:creationId xmlns:a16="http://schemas.microsoft.com/office/drawing/2014/main" id="{FDB8389F-6CB5-9B2F-2944-CE372413F656}"/>
              </a:ext>
            </a:extLst>
          </p:cNvPr>
          <p:cNvSpPr txBox="1"/>
          <p:nvPr/>
        </p:nvSpPr>
        <p:spPr>
          <a:xfrm>
            <a:off x="838198" y="3723063"/>
            <a:ext cx="10693401" cy="2308324"/>
          </a:xfrm>
          <a:prstGeom prst="rect">
            <a:avLst/>
          </a:prstGeom>
          <a:noFill/>
        </p:spPr>
        <p:txBody>
          <a:bodyPr wrap="square" rtlCol="0">
            <a:spAutoFit/>
          </a:bodyPr>
          <a:lstStyle/>
          <a:p>
            <a:pPr marL="342900" indent="-342900">
              <a:buFont typeface="Arial" panose="020B0604020202020204" pitchFamily="34" charset="0"/>
              <a:buChar char="•"/>
            </a:pPr>
            <a:r>
              <a:rPr lang="en-US" sz="2400" dirty="0"/>
              <a:t>A microbiology alert at Intermountain Health was attached to </a:t>
            </a:r>
            <a:r>
              <a:rPr lang="en-US" sz="2400" b="1" dirty="0"/>
              <a:t>ALL</a:t>
            </a:r>
            <a:r>
              <a:rPr lang="en-US" sz="2400" dirty="0"/>
              <a:t> </a:t>
            </a:r>
            <a:r>
              <a:rPr lang="en-US" sz="2400" i="1" dirty="0"/>
              <a:t>Staph aureus </a:t>
            </a:r>
            <a:r>
              <a:rPr lang="en-US" sz="2400" dirty="0"/>
              <a:t>bacteriuria in February of 2023</a:t>
            </a:r>
          </a:p>
          <a:p>
            <a:r>
              <a:rPr lang="en-US" sz="2400" dirty="0"/>
              <a:t> </a:t>
            </a:r>
          </a:p>
          <a:p>
            <a:pPr marL="342900" indent="-342900">
              <a:buFont typeface="Arial" panose="020B0604020202020204" pitchFamily="34" charset="0"/>
              <a:buChar char="•"/>
            </a:pPr>
            <a:r>
              <a:rPr lang="en-US" sz="2400" dirty="0"/>
              <a:t>Patients often get blood cultures if no concomitant blood cultures were obtained</a:t>
            </a:r>
          </a:p>
          <a:p>
            <a:r>
              <a:rPr lang="en-US" sz="2400" dirty="0"/>
              <a:t> </a:t>
            </a:r>
          </a:p>
          <a:p>
            <a:pPr marL="342900" indent="-342900">
              <a:buFont typeface="Arial" panose="020B0604020202020204" pitchFamily="34" charset="0"/>
              <a:buChar char="•"/>
            </a:pPr>
            <a:r>
              <a:rPr lang="en-US" sz="2400" dirty="0"/>
              <a:t>The relevance of follow up blood cultures (FUBC) are unclear</a:t>
            </a:r>
          </a:p>
        </p:txBody>
      </p:sp>
      <p:pic>
        <p:nvPicPr>
          <p:cNvPr id="9" name="Picture 8">
            <a:extLst>
              <a:ext uri="{FF2B5EF4-FFF2-40B4-BE49-F238E27FC236}">
                <a16:creationId xmlns:a16="http://schemas.microsoft.com/office/drawing/2014/main" id="{7330FA96-580A-ABBA-9EB8-AD8DD86DB919}"/>
              </a:ext>
            </a:extLst>
          </p:cNvPr>
          <p:cNvPicPr>
            <a:picLocks noChangeAspect="1"/>
          </p:cNvPicPr>
          <p:nvPr/>
        </p:nvPicPr>
        <p:blipFill>
          <a:blip r:embed="rId6"/>
          <a:stretch>
            <a:fillRect/>
          </a:stretch>
        </p:blipFill>
        <p:spPr>
          <a:xfrm>
            <a:off x="1961950" y="1397975"/>
            <a:ext cx="8107232" cy="2073749"/>
          </a:xfrm>
          <a:prstGeom prst="rect">
            <a:avLst/>
          </a:prstGeom>
        </p:spPr>
      </p:pic>
    </p:spTree>
    <p:custDataLst>
      <p:tags r:id="rId1"/>
    </p:custDataLst>
    <p:extLst>
      <p:ext uri="{BB962C8B-B14F-4D97-AF65-F5344CB8AC3E}">
        <p14:creationId xmlns:p14="http://schemas.microsoft.com/office/powerpoint/2010/main" val="3917124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B7233-E005-3D9D-91E0-0A187EEF5836}"/>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391044F6-2FE7-10FE-0345-95925DE21E50}"/>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988BA007-9E1F-F24F-AD93-9DFA680865F6}"/>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14C066B-9F4F-E77B-1D2B-954709CD7321}"/>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6D1E831C-7D30-1CE9-651B-B32163E8535E}"/>
              </a:ext>
            </a:extLst>
          </p:cNvPr>
          <p:cNvPicPr>
            <a:picLocks noChangeAspect="1"/>
          </p:cNvPicPr>
          <p:nvPr/>
        </p:nvPicPr>
        <p:blipFill>
          <a:blip r:embed="rId4"/>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69D6A854-759E-07C6-A5D7-45CFC0D49EF6}"/>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8" name="TextBox 7">
            <a:extLst>
              <a:ext uri="{FF2B5EF4-FFF2-40B4-BE49-F238E27FC236}">
                <a16:creationId xmlns:a16="http://schemas.microsoft.com/office/drawing/2014/main" id="{7F45BE16-25C1-B8C5-05E0-DF0ACA9A329B}"/>
              </a:ext>
            </a:extLst>
          </p:cNvPr>
          <p:cNvSpPr txBox="1"/>
          <p:nvPr/>
        </p:nvSpPr>
        <p:spPr>
          <a:xfrm>
            <a:off x="916420" y="1690355"/>
            <a:ext cx="10354734" cy="5109091"/>
          </a:xfrm>
          <a:prstGeom prst="rect">
            <a:avLst/>
          </a:prstGeom>
          <a:noFill/>
        </p:spPr>
        <p:txBody>
          <a:bodyPr wrap="square" rtlCol="0">
            <a:spAutoFit/>
          </a:bodyPr>
          <a:lstStyle/>
          <a:p>
            <a:pPr algn="l"/>
            <a:r>
              <a:rPr lang="en-US" sz="2400" b="1" dirty="0">
                <a:solidFill>
                  <a:srgbClr val="AC2C16"/>
                </a:solidFill>
              </a:rPr>
              <a:t>Describe the Impact of the Microbiology Alert</a:t>
            </a:r>
          </a:p>
          <a:p>
            <a:pPr marL="171450" marR="0" lvl="0"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lang="en-US" sz="2000" b="1" dirty="0"/>
              <a:t> </a:t>
            </a:r>
            <a:r>
              <a:rPr kumimoji="0" lang="en-US" sz="2000" b="1" i="0" u="none" strike="noStrike" kern="1200" cap="none" spc="0" normalizeH="0" baseline="0" noProof="0" dirty="0">
                <a:ln>
                  <a:noFill/>
                </a:ln>
                <a:effectLst/>
                <a:uLnTx/>
                <a:uFillTx/>
                <a:ea typeface="+mn-ea"/>
                <a:cs typeface="+mn-cs"/>
              </a:rPr>
              <a:t>Follow up Blood Cultures</a:t>
            </a:r>
          </a:p>
          <a:p>
            <a:pPr marL="512763" marR="0" lvl="1"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Between 1 and 5 days after index SABU </a:t>
            </a:r>
          </a:p>
          <a:p>
            <a:pPr marL="171450" marR="0" lvl="0"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1" i="1" u="none" strike="noStrike" kern="1200" cap="none" spc="0" normalizeH="0" baseline="0" noProof="0" dirty="0">
                <a:ln>
                  <a:noFill/>
                </a:ln>
                <a:effectLst/>
                <a:uLnTx/>
                <a:uFillTx/>
                <a:ea typeface="+mn-ea"/>
                <a:cs typeface="+mn-cs"/>
              </a:rPr>
              <a:t>Staph aureus </a:t>
            </a:r>
            <a:r>
              <a:rPr kumimoji="0" lang="en-US" sz="2000" b="1" i="0" u="none" strike="noStrike" kern="1200" cap="none" spc="0" normalizeH="0" baseline="0" noProof="0" dirty="0">
                <a:ln>
                  <a:noFill/>
                </a:ln>
                <a:effectLst/>
                <a:uLnTx/>
                <a:uFillTx/>
                <a:ea typeface="+mn-ea"/>
                <a:cs typeface="+mn-cs"/>
              </a:rPr>
              <a:t>Bacteremia within 90 days</a:t>
            </a:r>
          </a:p>
          <a:p>
            <a:pPr marL="512763" marR="0" lvl="1"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Early SAB between 1 and 5 days </a:t>
            </a:r>
          </a:p>
          <a:p>
            <a:pPr marL="512763" marR="0" lvl="1"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Late SAB between 6 and 90 days </a:t>
            </a:r>
          </a:p>
          <a:p>
            <a:pPr marL="171450" marR="0" lvl="0"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effectLst/>
                <a:uLnTx/>
                <a:uFillTx/>
                <a:ea typeface="+mn-ea"/>
                <a:cs typeface="+mn-cs"/>
              </a:rPr>
              <a:t>ED Revisits </a:t>
            </a:r>
          </a:p>
          <a:p>
            <a:pPr marL="512763" marR="0" lvl="1"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Early and late</a:t>
            </a:r>
          </a:p>
          <a:p>
            <a:pPr marL="171450" marR="0" lvl="0"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effectLst/>
                <a:uLnTx/>
                <a:uFillTx/>
                <a:ea typeface="+mn-ea"/>
                <a:cs typeface="+mn-cs"/>
              </a:rPr>
              <a:t>Hospital Admissions</a:t>
            </a:r>
          </a:p>
          <a:p>
            <a:pPr marL="512763" marR="0" lvl="1" indent="-171450" algn="l" defTabSz="6858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Early and late </a:t>
            </a:r>
          </a:p>
          <a:p>
            <a:pPr algn="l"/>
            <a:endParaRPr lang="en-US" sz="2400" b="1" dirty="0">
              <a:solidFill>
                <a:srgbClr val="AC2C16"/>
              </a:solidFill>
            </a:endParaRPr>
          </a:p>
        </p:txBody>
      </p:sp>
      <p:pic>
        <p:nvPicPr>
          <p:cNvPr id="12" name="Picture 11">
            <a:extLst>
              <a:ext uri="{FF2B5EF4-FFF2-40B4-BE49-F238E27FC236}">
                <a16:creationId xmlns:a16="http://schemas.microsoft.com/office/drawing/2014/main" id="{34DAFB50-1D67-7BA3-C50D-798451F144FB}"/>
              </a:ext>
            </a:extLst>
          </p:cNvPr>
          <p:cNvPicPr>
            <a:picLocks noChangeAspect="1"/>
          </p:cNvPicPr>
          <p:nvPr/>
        </p:nvPicPr>
        <p:blipFill>
          <a:blip r:embed="rId6"/>
          <a:stretch>
            <a:fillRect/>
          </a:stretch>
        </p:blipFill>
        <p:spPr>
          <a:xfrm>
            <a:off x="1905000" y="158736"/>
            <a:ext cx="8810262" cy="1347839"/>
          </a:xfrm>
          <a:prstGeom prst="rect">
            <a:avLst/>
          </a:prstGeom>
        </p:spPr>
      </p:pic>
    </p:spTree>
    <p:custDataLst>
      <p:tags r:id="rId1"/>
    </p:custDataLst>
    <p:extLst>
      <p:ext uri="{BB962C8B-B14F-4D97-AF65-F5344CB8AC3E}">
        <p14:creationId xmlns:p14="http://schemas.microsoft.com/office/powerpoint/2010/main" val="4062502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83D40-2C39-18F5-FE8C-F0C6D47D7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C6C322-C8A0-C5D9-8432-73615EC864E5}"/>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Demographics </a:t>
            </a:r>
          </a:p>
        </p:txBody>
      </p:sp>
      <p:sp>
        <p:nvSpPr>
          <p:cNvPr id="5" name="Rectangle 4">
            <a:extLst>
              <a:ext uri="{FF2B5EF4-FFF2-40B4-BE49-F238E27FC236}">
                <a16:creationId xmlns:a16="http://schemas.microsoft.com/office/drawing/2014/main" id="{71027E32-E44B-368D-AA16-09DB83B950C9}"/>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333E5368-8382-FA28-2DFE-91B3B1FFEEFA}"/>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4C932F59-2491-1923-367A-E098DE1074F0}"/>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697C881C-4E67-99CE-148D-14121AF71F5A}"/>
              </a:ext>
            </a:extLst>
          </p:cNvPr>
          <p:cNvPicPr>
            <a:picLocks noChangeAspect="1"/>
          </p:cNvPicPr>
          <p:nvPr/>
        </p:nvPicPr>
        <p:blipFill>
          <a:blip r:embed="rId4"/>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6649B312-50C8-F5C8-8D3F-3A0165C9F90D}"/>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8" name="TextBox 7">
            <a:extLst>
              <a:ext uri="{FF2B5EF4-FFF2-40B4-BE49-F238E27FC236}">
                <a16:creationId xmlns:a16="http://schemas.microsoft.com/office/drawing/2014/main" id="{2BEAE511-00B9-6CE2-54BB-4889DF6657E9}"/>
              </a:ext>
            </a:extLst>
          </p:cNvPr>
          <p:cNvSpPr txBox="1"/>
          <p:nvPr/>
        </p:nvSpPr>
        <p:spPr>
          <a:xfrm>
            <a:off x="838200" y="4398127"/>
            <a:ext cx="10354734" cy="461665"/>
          </a:xfrm>
          <a:prstGeom prst="rect">
            <a:avLst/>
          </a:prstGeom>
          <a:noFill/>
        </p:spPr>
        <p:txBody>
          <a:bodyPr wrap="square" rtlCol="0">
            <a:spAutoFit/>
          </a:bodyPr>
          <a:lstStyle/>
          <a:p>
            <a:pPr marL="342900" indent="-342900" algn="l">
              <a:buAutoNum type="alphaUcPeriod"/>
            </a:pPr>
            <a:endParaRPr lang="en-US" sz="2400" dirty="0"/>
          </a:p>
        </p:txBody>
      </p:sp>
      <p:graphicFrame>
        <p:nvGraphicFramePr>
          <p:cNvPr id="12" name="Table 11">
            <a:extLst>
              <a:ext uri="{FF2B5EF4-FFF2-40B4-BE49-F238E27FC236}">
                <a16:creationId xmlns:a16="http://schemas.microsoft.com/office/drawing/2014/main" id="{5BEB8E4B-DEB8-112B-C6DB-424CD2C3CB4F}"/>
              </a:ext>
            </a:extLst>
          </p:cNvPr>
          <p:cNvGraphicFramePr>
            <a:graphicFrameLocks noGrp="1"/>
          </p:cNvGraphicFramePr>
          <p:nvPr>
            <p:extLst>
              <p:ext uri="{D42A27DB-BD31-4B8C-83A1-F6EECF244321}">
                <p14:modId xmlns:p14="http://schemas.microsoft.com/office/powerpoint/2010/main" val="4101800751"/>
              </p:ext>
            </p:extLst>
          </p:nvPr>
        </p:nvGraphicFramePr>
        <p:xfrm>
          <a:off x="1996064" y="1447484"/>
          <a:ext cx="8039005" cy="2865120"/>
        </p:xfrm>
        <a:graphic>
          <a:graphicData uri="http://schemas.openxmlformats.org/drawingml/2006/table">
            <a:tbl>
              <a:tblPr firstRow="1" bandRow="1">
                <a:tableStyleId>{5C22544A-7EE6-4342-B048-85BDC9FD1C3A}</a:tableStyleId>
              </a:tblPr>
              <a:tblGrid>
                <a:gridCol w="2400168">
                  <a:extLst>
                    <a:ext uri="{9D8B030D-6E8A-4147-A177-3AD203B41FA5}">
                      <a16:colId xmlns:a16="http://schemas.microsoft.com/office/drawing/2014/main" val="351781050"/>
                    </a:ext>
                  </a:extLst>
                </a:gridCol>
                <a:gridCol w="2340567">
                  <a:extLst>
                    <a:ext uri="{9D8B030D-6E8A-4147-A177-3AD203B41FA5}">
                      <a16:colId xmlns:a16="http://schemas.microsoft.com/office/drawing/2014/main" val="2725779862"/>
                    </a:ext>
                  </a:extLst>
                </a:gridCol>
                <a:gridCol w="2021391">
                  <a:extLst>
                    <a:ext uri="{9D8B030D-6E8A-4147-A177-3AD203B41FA5}">
                      <a16:colId xmlns:a16="http://schemas.microsoft.com/office/drawing/2014/main" val="1821889843"/>
                    </a:ext>
                  </a:extLst>
                </a:gridCol>
                <a:gridCol w="1276879">
                  <a:extLst>
                    <a:ext uri="{9D8B030D-6E8A-4147-A177-3AD203B41FA5}">
                      <a16:colId xmlns:a16="http://schemas.microsoft.com/office/drawing/2014/main" val="1348456215"/>
                    </a:ext>
                  </a:extLst>
                </a:gridCol>
              </a:tblGrid>
              <a:tr h="0">
                <a:tc>
                  <a:txBody>
                    <a:bodyPr/>
                    <a:lstStyle/>
                    <a:p>
                      <a:r>
                        <a:rPr lang="en-US" dirty="0"/>
                        <a:t>Variable </a:t>
                      </a:r>
                    </a:p>
                  </a:txBody>
                  <a:tcPr/>
                </a:tc>
                <a:tc>
                  <a:txBody>
                    <a:bodyPr/>
                    <a:lstStyle/>
                    <a:p>
                      <a:r>
                        <a:rPr lang="en-US" dirty="0"/>
                        <a:t>Pre-intervention         (N = 1996)</a:t>
                      </a:r>
                    </a:p>
                  </a:txBody>
                  <a:tcPr/>
                </a:tc>
                <a:tc>
                  <a:txBody>
                    <a:bodyPr/>
                    <a:lstStyle/>
                    <a:p>
                      <a:r>
                        <a:rPr lang="en-US" dirty="0"/>
                        <a:t>Post-intervention     (N = 544)</a:t>
                      </a:r>
                    </a:p>
                  </a:txBody>
                  <a:tcPr/>
                </a:tc>
                <a:tc>
                  <a:txBody>
                    <a:bodyPr/>
                    <a:lstStyle/>
                    <a:p>
                      <a:r>
                        <a:rPr lang="en-US" dirty="0"/>
                        <a:t>P-Value </a:t>
                      </a:r>
                    </a:p>
                  </a:txBody>
                  <a:tcPr/>
                </a:tc>
                <a:extLst>
                  <a:ext uri="{0D108BD9-81ED-4DB2-BD59-A6C34878D82A}">
                    <a16:rowId xmlns:a16="http://schemas.microsoft.com/office/drawing/2014/main" val="987451454"/>
                  </a:ext>
                </a:extLst>
              </a:tr>
              <a:tr h="370840">
                <a:tc>
                  <a:txBody>
                    <a:bodyPr/>
                    <a:lstStyle/>
                    <a:p>
                      <a:pPr marL="0" marR="0" algn="l">
                        <a:lnSpc>
                          <a:spcPct val="107000"/>
                        </a:lnSpc>
                        <a:spcAft>
                          <a:spcPts val="800"/>
                        </a:spcAft>
                        <a:buNone/>
                      </a:pPr>
                      <a:r>
                        <a:rPr lang="en-US" sz="1800" dirty="0">
                          <a:effectLst/>
                          <a:latin typeface="+mn-lt"/>
                          <a:ea typeface="Calibri" panose="020F0502020204030204" pitchFamily="34" charset="0"/>
                          <a:cs typeface="Times New Roman" panose="02020603050405020304" pitchFamily="18" charset="0"/>
                        </a:rPr>
                        <a:t>Male, n (%)</a:t>
                      </a:r>
                    </a:p>
                  </a:txBody>
                  <a:tcPr marL="68580" marR="68580" marT="0" marB="0"/>
                </a:tc>
                <a:tc>
                  <a:txBody>
                    <a:bodyPr/>
                    <a:lstStyle/>
                    <a:p>
                      <a:r>
                        <a:rPr lang="en-US" sz="1800" kern="1200" dirty="0">
                          <a:solidFill>
                            <a:schemeClr val="dk1"/>
                          </a:solidFill>
                          <a:effectLst/>
                          <a:latin typeface="+mn-lt"/>
                          <a:ea typeface="+mn-ea"/>
                          <a:cs typeface="+mn-cs"/>
                        </a:rPr>
                        <a:t>968 (48.5%)</a:t>
                      </a:r>
                      <a:endParaRPr lang="en-US" sz="1800" dirty="0"/>
                    </a:p>
                  </a:txBody>
                  <a:tcPr/>
                </a:tc>
                <a:tc>
                  <a:txBody>
                    <a:bodyPr/>
                    <a:lstStyle/>
                    <a:p>
                      <a:r>
                        <a:rPr lang="en-US" sz="1800" kern="1200" dirty="0">
                          <a:solidFill>
                            <a:schemeClr val="dk1"/>
                          </a:solidFill>
                          <a:effectLst/>
                          <a:latin typeface="+mn-lt"/>
                          <a:ea typeface="+mn-ea"/>
                          <a:cs typeface="+mn-cs"/>
                        </a:rPr>
                        <a:t>245 (45.0%)</a:t>
                      </a:r>
                      <a:endParaRPr lang="en-US" sz="1800" dirty="0"/>
                    </a:p>
                  </a:txBody>
                  <a:tcPr/>
                </a:tc>
                <a:tc>
                  <a:txBody>
                    <a:bodyPr/>
                    <a:lstStyle/>
                    <a:p>
                      <a:r>
                        <a:rPr lang="en-US" sz="1800" kern="1200" dirty="0">
                          <a:solidFill>
                            <a:schemeClr val="dk1"/>
                          </a:solidFill>
                          <a:effectLst/>
                          <a:latin typeface="+mn-lt"/>
                          <a:ea typeface="+mn-ea"/>
                          <a:cs typeface="+mn-cs"/>
                        </a:rPr>
                        <a:t>0.17</a:t>
                      </a:r>
                      <a:endParaRPr lang="en-US" sz="1800" dirty="0"/>
                    </a:p>
                  </a:txBody>
                  <a:tcPr/>
                </a:tc>
                <a:extLst>
                  <a:ext uri="{0D108BD9-81ED-4DB2-BD59-A6C34878D82A}">
                    <a16:rowId xmlns:a16="http://schemas.microsoft.com/office/drawing/2014/main" val="1791579279"/>
                  </a:ext>
                </a:extLst>
              </a:tr>
              <a:tr h="370840">
                <a:tc>
                  <a:txBody>
                    <a:bodyPr/>
                    <a:lstStyle/>
                    <a:p>
                      <a:r>
                        <a:rPr lang="en-US" sz="1800" kern="1200" dirty="0">
                          <a:solidFill>
                            <a:schemeClr val="dk1"/>
                          </a:solidFill>
                          <a:effectLst/>
                          <a:latin typeface="+mn-lt"/>
                          <a:ea typeface="+mn-ea"/>
                          <a:cs typeface="+mn-cs"/>
                        </a:rPr>
                        <a:t>White, n (%)</a:t>
                      </a:r>
                      <a:endParaRPr lang="en-US" sz="1800" dirty="0"/>
                    </a:p>
                  </a:txBody>
                  <a:tcPr/>
                </a:tc>
                <a:tc>
                  <a:txBody>
                    <a:bodyPr/>
                    <a:lstStyle/>
                    <a:p>
                      <a:r>
                        <a:rPr lang="en-US" sz="1800" kern="1200" dirty="0">
                          <a:solidFill>
                            <a:schemeClr val="dk1"/>
                          </a:solidFill>
                          <a:effectLst/>
                          <a:latin typeface="+mn-lt"/>
                          <a:ea typeface="+mn-ea"/>
                          <a:cs typeface="+mn-cs"/>
                        </a:rPr>
                        <a:t>1756 (88.0%)</a:t>
                      </a:r>
                      <a:endParaRPr lang="en-US" sz="1800" dirty="0"/>
                    </a:p>
                  </a:txBody>
                  <a:tcPr/>
                </a:tc>
                <a:tc>
                  <a:txBody>
                    <a:bodyPr/>
                    <a:lstStyle/>
                    <a:p>
                      <a:r>
                        <a:rPr lang="en-US" sz="1800" kern="1200" dirty="0">
                          <a:solidFill>
                            <a:schemeClr val="dk1"/>
                          </a:solidFill>
                          <a:effectLst/>
                          <a:latin typeface="+mn-lt"/>
                          <a:ea typeface="+mn-ea"/>
                          <a:cs typeface="+mn-cs"/>
                        </a:rPr>
                        <a:t>483 (88.8%)</a:t>
                      </a:r>
                      <a:endParaRPr lang="en-US" sz="1800" dirty="0"/>
                    </a:p>
                  </a:txBody>
                  <a:tcPr/>
                </a:tc>
                <a:tc>
                  <a:txBody>
                    <a:bodyPr/>
                    <a:lstStyle/>
                    <a:p>
                      <a:r>
                        <a:rPr lang="en-US" sz="1800" kern="1200" dirty="0">
                          <a:solidFill>
                            <a:schemeClr val="dk1"/>
                          </a:solidFill>
                          <a:effectLst/>
                          <a:latin typeface="+mn-lt"/>
                          <a:ea typeface="+mn-ea"/>
                          <a:cs typeface="+mn-cs"/>
                        </a:rPr>
                        <a:t>0.66</a:t>
                      </a:r>
                      <a:endParaRPr lang="en-US" sz="1800" dirty="0"/>
                    </a:p>
                  </a:txBody>
                  <a:tcPr/>
                </a:tc>
                <a:extLst>
                  <a:ext uri="{0D108BD9-81ED-4DB2-BD59-A6C34878D82A}">
                    <a16:rowId xmlns:a16="http://schemas.microsoft.com/office/drawing/2014/main" val="1765382619"/>
                  </a:ext>
                </a:extLst>
              </a:tr>
              <a:tr h="370840">
                <a:tc>
                  <a:txBody>
                    <a:bodyPr/>
                    <a:lstStyle/>
                    <a:p>
                      <a:r>
                        <a:rPr lang="en-US" sz="1800" kern="1200" dirty="0">
                          <a:solidFill>
                            <a:schemeClr val="dk1"/>
                          </a:solidFill>
                          <a:effectLst/>
                          <a:latin typeface="+mn-lt"/>
                          <a:ea typeface="+mn-ea"/>
                          <a:cs typeface="+mn-cs"/>
                        </a:rPr>
                        <a:t>Hispanic, n (%)</a:t>
                      </a:r>
                      <a:endParaRPr lang="en-US" sz="1800" dirty="0"/>
                    </a:p>
                  </a:txBody>
                  <a:tcPr/>
                </a:tc>
                <a:tc>
                  <a:txBody>
                    <a:bodyPr/>
                    <a:lstStyle/>
                    <a:p>
                      <a:r>
                        <a:rPr lang="en-US" sz="1800" kern="1200" dirty="0">
                          <a:solidFill>
                            <a:schemeClr val="dk1"/>
                          </a:solidFill>
                          <a:effectLst/>
                          <a:latin typeface="+mn-lt"/>
                          <a:ea typeface="+mn-ea"/>
                          <a:cs typeface="+mn-cs"/>
                        </a:rPr>
                        <a:t>161 (8.1%)</a:t>
                      </a:r>
                      <a:endParaRPr lang="en-US" sz="1800" dirty="0"/>
                    </a:p>
                  </a:txBody>
                  <a:tcPr/>
                </a:tc>
                <a:tc>
                  <a:txBody>
                    <a:bodyPr/>
                    <a:lstStyle/>
                    <a:p>
                      <a:r>
                        <a:rPr lang="en-US" sz="1800" kern="1200" dirty="0">
                          <a:solidFill>
                            <a:schemeClr val="dk1"/>
                          </a:solidFill>
                          <a:effectLst/>
                          <a:latin typeface="+mn-lt"/>
                          <a:ea typeface="+mn-ea"/>
                          <a:cs typeface="+mn-cs"/>
                        </a:rPr>
                        <a:t>49 (8.0%)</a:t>
                      </a:r>
                      <a:endParaRPr lang="en-US" sz="1800" dirty="0"/>
                    </a:p>
                  </a:txBody>
                  <a:tcPr/>
                </a:tc>
                <a:tc>
                  <a:txBody>
                    <a:bodyPr/>
                    <a:lstStyle/>
                    <a:p>
                      <a:r>
                        <a:rPr lang="en-US" sz="1800" kern="1200" dirty="0">
                          <a:solidFill>
                            <a:schemeClr val="dk1"/>
                          </a:solidFill>
                          <a:effectLst/>
                          <a:latin typeface="+mn-lt"/>
                          <a:ea typeface="+mn-ea"/>
                          <a:cs typeface="+mn-cs"/>
                        </a:rPr>
                        <a:t>0.66</a:t>
                      </a:r>
                      <a:endParaRPr lang="en-US" sz="1800" dirty="0"/>
                    </a:p>
                  </a:txBody>
                  <a:tcPr/>
                </a:tc>
                <a:extLst>
                  <a:ext uri="{0D108BD9-81ED-4DB2-BD59-A6C34878D82A}">
                    <a16:rowId xmlns:a16="http://schemas.microsoft.com/office/drawing/2014/main" val="3427922175"/>
                  </a:ext>
                </a:extLst>
              </a:tr>
              <a:tr h="370840">
                <a:tc>
                  <a:txBody>
                    <a:bodyPr/>
                    <a:lstStyle/>
                    <a:p>
                      <a:r>
                        <a:rPr lang="en-US" sz="1800" kern="1200" dirty="0">
                          <a:solidFill>
                            <a:schemeClr val="dk1"/>
                          </a:solidFill>
                          <a:effectLst/>
                          <a:latin typeface="+mn-lt"/>
                          <a:ea typeface="+mn-ea"/>
                          <a:cs typeface="+mn-cs"/>
                        </a:rPr>
                        <a:t>Age, years (IQR)</a:t>
                      </a:r>
                      <a:endParaRPr lang="en-US" sz="1800" dirty="0"/>
                    </a:p>
                  </a:txBody>
                  <a:tcPr/>
                </a:tc>
                <a:tc>
                  <a:txBody>
                    <a:bodyPr/>
                    <a:lstStyle/>
                    <a:p>
                      <a:r>
                        <a:rPr lang="en-US" sz="1800" kern="1200" dirty="0">
                          <a:solidFill>
                            <a:schemeClr val="dk1"/>
                          </a:solidFill>
                          <a:effectLst/>
                          <a:latin typeface="+mn-lt"/>
                          <a:ea typeface="+mn-ea"/>
                          <a:cs typeface="+mn-cs"/>
                        </a:rPr>
                        <a:t>63 (38,76)</a:t>
                      </a:r>
                      <a:endParaRPr lang="en-US" sz="1800" dirty="0"/>
                    </a:p>
                  </a:txBody>
                  <a:tcPr/>
                </a:tc>
                <a:tc>
                  <a:txBody>
                    <a:bodyPr/>
                    <a:lstStyle/>
                    <a:p>
                      <a:r>
                        <a:rPr lang="en-US" sz="1800" kern="1200" dirty="0">
                          <a:solidFill>
                            <a:schemeClr val="dk1"/>
                          </a:solidFill>
                          <a:effectLst/>
                          <a:latin typeface="+mn-lt"/>
                          <a:ea typeface="+mn-ea"/>
                          <a:cs typeface="+mn-cs"/>
                        </a:rPr>
                        <a:t>62 (34,77)</a:t>
                      </a:r>
                      <a:endParaRPr lang="en-US" sz="1800" dirty="0"/>
                    </a:p>
                  </a:txBody>
                  <a:tcPr/>
                </a:tc>
                <a:tc>
                  <a:txBody>
                    <a:bodyPr/>
                    <a:lstStyle/>
                    <a:p>
                      <a:r>
                        <a:rPr lang="en-US" sz="1800" kern="1200" dirty="0">
                          <a:solidFill>
                            <a:schemeClr val="dk1"/>
                          </a:solidFill>
                          <a:effectLst/>
                          <a:latin typeface="+mn-lt"/>
                          <a:ea typeface="+mn-ea"/>
                          <a:cs typeface="+mn-cs"/>
                        </a:rPr>
                        <a:t>0.44</a:t>
                      </a:r>
                      <a:endParaRPr lang="en-US" sz="1800" dirty="0"/>
                    </a:p>
                  </a:txBody>
                  <a:tcPr/>
                </a:tc>
                <a:extLst>
                  <a:ext uri="{0D108BD9-81ED-4DB2-BD59-A6C34878D82A}">
                    <a16:rowId xmlns:a16="http://schemas.microsoft.com/office/drawing/2014/main" val="346135656"/>
                  </a:ext>
                </a:extLst>
              </a:tr>
              <a:tr h="370840">
                <a:tc>
                  <a:txBody>
                    <a:bodyPr/>
                    <a:lstStyle/>
                    <a:p>
                      <a:r>
                        <a:rPr lang="en-US" sz="1800" kern="1200" dirty="0">
                          <a:solidFill>
                            <a:schemeClr val="dk1"/>
                          </a:solidFill>
                          <a:effectLst/>
                          <a:latin typeface="+mn-lt"/>
                          <a:ea typeface="+mn-ea"/>
                          <a:cs typeface="+mn-cs"/>
                        </a:rPr>
                        <a:t>Urgent care, n (%)</a:t>
                      </a:r>
                      <a:endParaRPr lang="en-US" sz="1800" dirty="0"/>
                    </a:p>
                  </a:txBody>
                  <a:tcPr/>
                </a:tc>
                <a:tc>
                  <a:txBody>
                    <a:bodyPr/>
                    <a:lstStyle/>
                    <a:p>
                      <a:r>
                        <a:rPr lang="en-US" sz="1800" kern="1200" dirty="0">
                          <a:solidFill>
                            <a:schemeClr val="dk1"/>
                          </a:solidFill>
                          <a:effectLst/>
                          <a:latin typeface="+mn-lt"/>
                          <a:ea typeface="+mn-ea"/>
                          <a:cs typeface="+mn-cs"/>
                        </a:rPr>
                        <a:t>386 (19.3%)</a:t>
                      </a:r>
                      <a:endParaRPr lang="en-US" sz="1800" dirty="0"/>
                    </a:p>
                  </a:txBody>
                  <a:tcPr/>
                </a:tc>
                <a:tc>
                  <a:txBody>
                    <a:bodyPr/>
                    <a:lstStyle/>
                    <a:p>
                      <a:r>
                        <a:rPr lang="en-US" sz="1800" kern="1200" dirty="0">
                          <a:solidFill>
                            <a:schemeClr val="dk1"/>
                          </a:solidFill>
                          <a:effectLst/>
                          <a:latin typeface="+mn-lt"/>
                          <a:ea typeface="+mn-ea"/>
                          <a:cs typeface="+mn-cs"/>
                        </a:rPr>
                        <a:t>122 (22.4%)</a:t>
                      </a:r>
                      <a:endParaRPr lang="en-US" sz="1800" dirty="0"/>
                    </a:p>
                  </a:txBody>
                  <a:tcPr/>
                </a:tc>
                <a:tc>
                  <a:txBody>
                    <a:bodyPr/>
                    <a:lstStyle/>
                    <a:p>
                      <a:r>
                        <a:rPr lang="en-US" sz="1800" kern="1200" dirty="0">
                          <a:solidFill>
                            <a:schemeClr val="dk1"/>
                          </a:solidFill>
                          <a:effectLst/>
                          <a:latin typeface="+mn-lt"/>
                          <a:ea typeface="+mn-ea"/>
                          <a:cs typeface="+mn-cs"/>
                        </a:rPr>
                        <a:t>0.13</a:t>
                      </a:r>
                      <a:endParaRPr lang="en-US" sz="1800" dirty="0"/>
                    </a:p>
                  </a:txBody>
                  <a:tcPr/>
                </a:tc>
                <a:extLst>
                  <a:ext uri="{0D108BD9-81ED-4DB2-BD59-A6C34878D82A}">
                    <a16:rowId xmlns:a16="http://schemas.microsoft.com/office/drawing/2014/main" val="3612423098"/>
                  </a:ext>
                </a:extLst>
              </a:tr>
              <a:tr h="370840">
                <a:tc>
                  <a:txBody>
                    <a:bodyPr/>
                    <a:lstStyle/>
                    <a:p>
                      <a:r>
                        <a:rPr lang="en-US" sz="1800" kern="1200" dirty="0">
                          <a:solidFill>
                            <a:schemeClr val="dk1"/>
                          </a:solidFill>
                          <a:effectLst/>
                          <a:latin typeface="+mn-lt"/>
                          <a:ea typeface="+mn-ea"/>
                          <a:cs typeface="+mn-cs"/>
                        </a:rPr>
                        <a:t>Emergency care, n (%)</a:t>
                      </a:r>
                      <a:endParaRPr lang="en-US" sz="1800" dirty="0"/>
                    </a:p>
                  </a:txBody>
                  <a:tcPr/>
                </a:tc>
                <a:tc>
                  <a:txBody>
                    <a:bodyPr/>
                    <a:lstStyle/>
                    <a:p>
                      <a:r>
                        <a:rPr lang="en-US" sz="1800" kern="1200" dirty="0">
                          <a:solidFill>
                            <a:schemeClr val="dk1"/>
                          </a:solidFill>
                          <a:effectLst/>
                          <a:latin typeface="+mn-lt"/>
                          <a:ea typeface="+mn-ea"/>
                          <a:cs typeface="+mn-cs"/>
                        </a:rPr>
                        <a:t>399 (20.0%)</a:t>
                      </a:r>
                      <a:endParaRPr lang="en-US" sz="1800" dirty="0"/>
                    </a:p>
                  </a:txBody>
                  <a:tcPr/>
                </a:tc>
                <a:tc>
                  <a:txBody>
                    <a:bodyPr/>
                    <a:lstStyle/>
                    <a:p>
                      <a:r>
                        <a:rPr lang="en-US" sz="1800" kern="1200" dirty="0">
                          <a:solidFill>
                            <a:schemeClr val="dk1"/>
                          </a:solidFill>
                          <a:effectLst/>
                          <a:latin typeface="+mn-lt"/>
                          <a:ea typeface="+mn-ea"/>
                          <a:cs typeface="+mn-cs"/>
                        </a:rPr>
                        <a:t>110 (20.2%)</a:t>
                      </a:r>
                      <a:endParaRPr lang="en-US" sz="1800" dirty="0"/>
                    </a:p>
                  </a:txBody>
                  <a:tcPr/>
                </a:tc>
                <a:tc>
                  <a:txBody>
                    <a:bodyPr/>
                    <a:lstStyle/>
                    <a:p>
                      <a:r>
                        <a:rPr lang="en-US" sz="1800" kern="1200" dirty="0">
                          <a:solidFill>
                            <a:schemeClr val="dk1"/>
                          </a:solidFill>
                          <a:effectLst/>
                          <a:latin typeface="+mn-lt"/>
                          <a:ea typeface="+mn-ea"/>
                          <a:cs typeface="+mn-cs"/>
                        </a:rPr>
                        <a:t>0.91</a:t>
                      </a:r>
                      <a:endParaRPr lang="en-US" sz="1800" dirty="0"/>
                    </a:p>
                  </a:txBody>
                  <a:tcPr/>
                </a:tc>
                <a:extLst>
                  <a:ext uri="{0D108BD9-81ED-4DB2-BD59-A6C34878D82A}">
                    <a16:rowId xmlns:a16="http://schemas.microsoft.com/office/drawing/2014/main" val="3756367862"/>
                  </a:ext>
                </a:extLst>
              </a:tr>
            </a:tbl>
          </a:graphicData>
        </a:graphic>
      </p:graphicFrame>
      <p:sp>
        <p:nvSpPr>
          <p:cNvPr id="13" name="TextBox 12">
            <a:extLst>
              <a:ext uri="{FF2B5EF4-FFF2-40B4-BE49-F238E27FC236}">
                <a16:creationId xmlns:a16="http://schemas.microsoft.com/office/drawing/2014/main" id="{4E82DD4A-1334-776B-FAF4-A5693BE34D45}"/>
              </a:ext>
            </a:extLst>
          </p:cNvPr>
          <p:cNvSpPr txBox="1"/>
          <p:nvPr/>
        </p:nvSpPr>
        <p:spPr>
          <a:xfrm>
            <a:off x="2190797" y="4591967"/>
            <a:ext cx="7374466" cy="1477328"/>
          </a:xfrm>
          <a:prstGeom prst="rect">
            <a:avLst/>
          </a:prstGeom>
          <a:noFill/>
        </p:spPr>
        <p:txBody>
          <a:bodyPr wrap="square" rtlCol="0">
            <a:spAutoFit/>
          </a:bodyPr>
          <a:lstStyle/>
          <a:p>
            <a:pPr marL="285750" indent="-285750">
              <a:buFont typeface="Arial" panose="020B0604020202020204" pitchFamily="34" charset="0"/>
              <a:buChar char="•"/>
            </a:pPr>
            <a:r>
              <a:rPr lang="en-US" dirty="0"/>
              <a:t>3213 patients with </a:t>
            </a:r>
            <a:r>
              <a:rPr lang="en-US" i="1" dirty="0"/>
              <a:t>Staph</a:t>
            </a:r>
            <a:r>
              <a:rPr lang="en-US" dirty="0"/>
              <a:t> bacteriuria were identified between June 2019 through January 2024 </a:t>
            </a:r>
          </a:p>
          <a:p>
            <a:pPr marL="742950" lvl="1" indent="-285750">
              <a:buFont typeface="Arial" panose="020B0604020202020204" pitchFamily="34" charset="0"/>
              <a:buChar char="•"/>
            </a:pPr>
            <a:r>
              <a:rPr lang="en-US" dirty="0"/>
              <a:t>Patients with blood cultures obtained within 24 </a:t>
            </a:r>
            <a:r>
              <a:rPr lang="en-US" dirty="0" err="1"/>
              <a:t>hrs</a:t>
            </a:r>
            <a:r>
              <a:rPr lang="en-US" dirty="0"/>
              <a:t> of urine culture were excluded</a:t>
            </a:r>
          </a:p>
          <a:p>
            <a:pPr marL="742950" lvl="1" indent="-285750">
              <a:buFont typeface="Arial" panose="020B0604020202020204" pitchFamily="34" charset="0"/>
              <a:buChar char="•"/>
            </a:pPr>
            <a:r>
              <a:rPr lang="en-US" dirty="0"/>
              <a:t>No </a:t>
            </a:r>
            <a:r>
              <a:rPr lang="en-US" i="1" dirty="0"/>
              <a:t>Staph</a:t>
            </a:r>
            <a:r>
              <a:rPr lang="en-US" dirty="0"/>
              <a:t> bacteremia within 14 days prior to urine culture </a:t>
            </a:r>
          </a:p>
        </p:txBody>
      </p:sp>
    </p:spTree>
    <p:custDataLst>
      <p:tags r:id="rId1"/>
    </p:custDataLst>
    <p:extLst>
      <p:ext uri="{BB962C8B-B14F-4D97-AF65-F5344CB8AC3E}">
        <p14:creationId xmlns:p14="http://schemas.microsoft.com/office/powerpoint/2010/main" val="3083017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6A777-259C-697F-C262-E8E99E4A75A4}"/>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0F4506CC-AC3F-D9CD-E070-7EFCBBD4E1F1}"/>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E02DEA7B-B75A-B3B7-6C7C-DFAB0B4D1848}"/>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8486F3B-52DC-F02D-17A0-2DCCA2DFCE31}"/>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EA4F2419-AE8A-A5EA-50B3-2852AE06519C}"/>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D7E5DBF0-B530-8F61-BDBC-1A1A8828D564}"/>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pic>
        <p:nvPicPr>
          <p:cNvPr id="12" name="Content Placeholder 4" descr="A graph showing a line graph&#10;&#10;Description automatically generated with medium confidence">
            <a:extLst>
              <a:ext uri="{FF2B5EF4-FFF2-40B4-BE49-F238E27FC236}">
                <a16:creationId xmlns:a16="http://schemas.microsoft.com/office/drawing/2014/main" id="{6D96C041-60BA-BDA8-17C3-8A8920A75018}"/>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63286" y="-1"/>
            <a:ext cx="11969447" cy="6192404"/>
          </a:xfrm>
          <a:prstGeom prst="rect">
            <a:avLst/>
          </a:prstGeom>
          <a:noFill/>
        </p:spPr>
      </p:pic>
    </p:spTree>
    <p:custDataLst>
      <p:tags r:id="rId1"/>
    </p:custDataLst>
    <p:extLst>
      <p:ext uri="{BB962C8B-B14F-4D97-AF65-F5344CB8AC3E}">
        <p14:creationId xmlns:p14="http://schemas.microsoft.com/office/powerpoint/2010/main" val="21426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23A04-31C3-E927-334F-3CE9B6D0ED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A4F26E-C773-FA16-7192-E3AD8F74EFAB}"/>
              </a:ext>
            </a:extLst>
          </p:cNvPr>
          <p:cNvSpPr>
            <a:spLocks noGrp="1"/>
          </p:cNvSpPr>
          <p:nvPr>
            <p:ph type="title"/>
          </p:nvPr>
        </p:nvSpPr>
        <p:spPr>
          <a:xfrm>
            <a:off x="755554" y="50042"/>
            <a:ext cx="10515600" cy="1325563"/>
          </a:xfrm>
        </p:spPr>
        <p:txBody>
          <a:bodyPr/>
          <a:lstStyle/>
          <a:p>
            <a:r>
              <a:rPr lang="en-US" dirty="0">
                <a:solidFill>
                  <a:srgbClr val="C00000"/>
                </a:solidFill>
                <a:latin typeface="Century Gothic" panose="020B0502020202020204" pitchFamily="34" charset="0"/>
              </a:rPr>
              <a:t>Outcomes </a:t>
            </a:r>
          </a:p>
        </p:txBody>
      </p:sp>
      <p:sp>
        <p:nvSpPr>
          <p:cNvPr id="5" name="Rectangle 4">
            <a:extLst>
              <a:ext uri="{FF2B5EF4-FFF2-40B4-BE49-F238E27FC236}">
                <a16:creationId xmlns:a16="http://schemas.microsoft.com/office/drawing/2014/main" id="{7568DACB-3E28-132B-B4AB-405FBD52A076}"/>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0D127942-C779-24CD-AD0E-0BD16919D678}"/>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7AAAB4E3-071E-28A1-7495-F5C345E2A0B1}"/>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79B18F18-246A-D10E-C48C-21302D99CE72}"/>
              </a:ext>
            </a:extLst>
          </p:cNvPr>
          <p:cNvPicPr>
            <a:picLocks noChangeAspect="1"/>
          </p:cNvPicPr>
          <p:nvPr/>
        </p:nvPicPr>
        <p:blipFill>
          <a:blip r:embed="rId4"/>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22442CA3-610A-A35A-4990-B77D54AD17BD}"/>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49103" y="6261333"/>
            <a:ext cx="1533972" cy="402165"/>
          </a:xfrm>
        </p:spPr>
      </p:pic>
      <p:graphicFrame>
        <p:nvGraphicFramePr>
          <p:cNvPr id="9" name="Table 8">
            <a:extLst>
              <a:ext uri="{FF2B5EF4-FFF2-40B4-BE49-F238E27FC236}">
                <a16:creationId xmlns:a16="http://schemas.microsoft.com/office/drawing/2014/main" id="{B0774EDC-2AB8-DD63-8726-A20480AF13CF}"/>
              </a:ext>
            </a:extLst>
          </p:cNvPr>
          <p:cNvGraphicFramePr>
            <a:graphicFrameLocks noGrp="1"/>
          </p:cNvGraphicFramePr>
          <p:nvPr>
            <p:extLst>
              <p:ext uri="{D42A27DB-BD31-4B8C-83A1-F6EECF244321}">
                <p14:modId xmlns:p14="http://schemas.microsoft.com/office/powerpoint/2010/main" val="1987878737"/>
              </p:ext>
            </p:extLst>
          </p:nvPr>
        </p:nvGraphicFramePr>
        <p:xfrm>
          <a:off x="1458287" y="1043462"/>
          <a:ext cx="9548377" cy="5013628"/>
        </p:xfrm>
        <a:graphic>
          <a:graphicData uri="http://schemas.openxmlformats.org/drawingml/2006/table">
            <a:tbl>
              <a:tblPr firstRow="1" bandRow="1">
                <a:tableStyleId>{5C22544A-7EE6-4342-B048-85BDC9FD1C3A}</a:tableStyleId>
              </a:tblPr>
              <a:tblGrid>
                <a:gridCol w="3472138">
                  <a:extLst>
                    <a:ext uri="{9D8B030D-6E8A-4147-A177-3AD203B41FA5}">
                      <a16:colId xmlns:a16="http://schemas.microsoft.com/office/drawing/2014/main" val="351781050"/>
                    </a:ext>
                  </a:extLst>
                </a:gridCol>
                <a:gridCol w="2248873">
                  <a:extLst>
                    <a:ext uri="{9D8B030D-6E8A-4147-A177-3AD203B41FA5}">
                      <a16:colId xmlns:a16="http://schemas.microsoft.com/office/drawing/2014/main" val="2725779862"/>
                    </a:ext>
                  </a:extLst>
                </a:gridCol>
                <a:gridCol w="2524860">
                  <a:extLst>
                    <a:ext uri="{9D8B030D-6E8A-4147-A177-3AD203B41FA5}">
                      <a16:colId xmlns:a16="http://schemas.microsoft.com/office/drawing/2014/main" val="1821889843"/>
                    </a:ext>
                  </a:extLst>
                </a:gridCol>
                <a:gridCol w="1302506">
                  <a:extLst>
                    <a:ext uri="{9D8B030D-6E8A-4147-A177-3AD203B41FA5}">
                      <a16:colId xmlns:a16="http://schemas.microsoft.com/office/drawing/2014/main" val="1348456215"/>
                    </a:ext>
                  </a:extLst>
                </a:gridCol>
              </a:tblGrid>
              <a:tr h="708254">
                <a:tc>
                  <a:txBody>
                    <a:bodyPr/>
                    <a:lstStyle/>
                    <a:p>
                      <a:r>
                        <a:rPr lang="en-US" sz="1800" dirty="0"/>
                        <a:t>Variable </a:t>
                      </a:r>
                    </a:p>
                  </a:txBody>
                  <a:tcPr/>
                </a:tc>
                <a:tc>
                  <a:txBody>
                    <a:bodyPr/>
                    <a:lstStyle/>
                    <a:p>
                      <a:r>
                        <a:rPr lang="en-US" sz="1800" dirty="0"/>
                        <a:t>Pre-intervention             (N = 1996)</a:t>
                      </a:r>
                    </a:p>
                  </a:txBody>
                  <a:tcPr/>
                </a:tc>
                <a:tc>
                  <a:txBody>
                    <a:bodyPr/>
                    <a:lstStyle/>
                    <a:p>
                      <a:r>
                        <a:rPr lang="en-US" sz="1800" dirty="0"/>
                        <a:t>Post-intervention          (N = 544)</a:t>
                      </a:r>
                    </a:p>
                  </a:txBody>
                  <a:tcPr/>
                </a:tc>
                <a:tc>
                  <a:txBody>
                    <a:bodyPr/>
                    <a:lstStyle/>
                    <a:p>
                      <a:r>
                        <a:rPr lang="en-US" sz="1800" dirty="0"/>
                        <a:t>P-Value </a:t>
                      </a:r>
                    </a:p>
                  </a:txBody>
                  <a:tcPr/>
                </a:tc>
                <a:extLst>
                  <a:ext uri="{0D108BD9-81ED-4DB2-BD59-A6C34878D82A}">
                    <a16:rowId xmlns:a16="http://schemas.microsoft.com/office/drawing/2014/main" val="987451454"/>
                  </a:ext>
                </a:extLst>
              </a:tr>
              <a:tr h="591840">
                <a:tc>
                  <a:txBody>
                    <a:bodyPr/>
                    <a:lstStyle/>
                    <a:p>
                      <a:pPr marL="0" marR="0" algn="l">
                        <a:lnSpc>
                          <a:spcPct val="107000"/>
                        </a:lnSpc>
                        <a:spcAft>
                          <a:spcPts val="800"/>
                        </a:spcAft>
                        <a:buNone/>
                      </a:pPr>
                      <a:r>
                        <a:rPr lang="en-US" sz="1800" i="1" dirty="0">
                          <a:effectLst/>
                          <a:latin typeface="+mn-lt"/>
                          <a:ea typeface="Calibri" panose="020F0502020204030204" pitchFamily="34" charset="0"/>
                          <a:cs typeface="Times New Roman" panose="02020603050405020304" pitchFamily="18" charset="0"/>
                        </a:rPr>
                        <a:t>Staph</a:t>
                      </a:r>
                      <a:r>
                        <a:rPr lang="en-US" sz="1800" dirty="0">
                          <a:effectLst/>
                          <a:latin typeface="+mn-lt"/>
                          <a:ea typeface="Calibri" panose="020F0502020204030204" pitchFamily="34" charset="0"/>
                          <a:cs typeface="Times New Roman" panose="02020603050405020304" pitchFamily="18" charset="0"/>
                        </a:rPr>
                        <a:t> bacteremia detection within 3 months </a:t>
                      </a:r>
                      <a:r>
                        <a:rPr lang="en-US" sz="1800" kern="1200" dirty="0">
                          <a:solidFill>
                            <a:schemeClr val="dk1"/>
                          </a:solidFill>
                          <a:effectLst/>
                          <a:latin typeface="+mn-lt"/>
                          <a:ea typeface="+mn-ea"/>
                          <a:cs typeface="+mn-cs"/>
                        </a:rPr>
                        <a:t>n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en-US" sz="1800" kern="1200" dirty="0">
                          <a:solidFill>
                            <a:schemeClr val="dk1"/>
                          </a:solidFill>
                          <a:effectLst/>
                          <a:latin typeface="+mn-lt"/>
                          <a:ea typeface="+mn-ea"/>
                          <a:cs typeface="+mn-cs"/>
                        </a:rPr>
                        <a:t>33 (1.7%)</a:t>
                      </a:r>
                      <a:endParaRPr lang="en-US" sz="1800" dirty="0"/>
                    </a:p>
                  </a:txBody>
                  <a:tcPr/>
                </a:tc>
                <a:tc>
                  <a:txBody>
                    <a:bodyPr/>
                    <a:lstStyle/>
                    <a:p>
                      <a:r>
                        <a:rPr lang="en-US" sz="1800" kern="1200" dirty="0">
                          <a:solidFill>
                            <a:schemeClr val="dk1"/>
                          </a:solidFill>
                          <a:effectLst/>
                          <a:latin typeface="+mn-lt"/>
                          <a:ea typeface="+mn-ea"/>
                          <a:cs typeface="+mn-cs"/>
                        </a:rPr>
                        <a:t>14 (2.6%)</a:t>
                      </a:r>
                      <a:endParaRPr lang="en-US" sz="1800" dirty="0"/>
                    </a:p>
                  </a:txBody>
                  <a:tcPr/>
                </a:tc>
                <a:tc>
                  <a:txBody>
                    <a:bodyPr/>
                    <a:lstStyle/>
                    <a:p>
                      <a:r>
                        <a:rPr lang="en-US" sz="1800" kern="1200" dirty="0">
                          <a:solidFill>
                            <a:schemeClr val="dk1"/>
                          </a:solidFill>
                          <a:effectLst/>
                          <a:latin typeface="+mn-lt"/>
                          <a:ea typeface="+mn-ea"/>
                          <a:cs typeface="+mn-cs"/>
                        </a:rPr>
                        <a:t>0.22</a:t>
                      </a:r>
                      <a:endParaRPr lang="en-US" sz="1800" dirty="0"/>
                    </a:p>
                  </a:txBody>
                  <a:tcPr/>
                </a:tc>
                <a:extLst>
                  <a:ext uri="{0D108BD9-81ED-4DB2-BD59-A6C34878D82A}">
                    <a16:rowId xmlns:a16="http://schemas.microsoft.com/office/drawing/2014/main" val="1791579279"/>
                  </a:ext>
                </a:extLst>
              </a:tr>
              <a:tr h="660000">
                <a:tc>
                  <a:txBody>
                    <a:bodyPr/>
                    <a:lstStyle/>
                    <a:p>
                      <a:r>
                        <a:rPr lang="en-US" sz="1800" i="0" dirty="0">
                          <a:effectLst/>
                          <a:latin typeface="+mn-lt"/>
                          <a:ea typeface="Calibri" panose="020F0502020204030204" pitchFamily="34" charset="0"/>
                          <a:cs typeface="Times New Roman" panose="02020603050405020304" pitchFamily="18" charset="0"/>
                        </a:rPr>
                        <a:t>Early </a:t>
                      </a:r>
                      <a:r>
                        <a:rPr lang="en-US" sz="1800" i="1" dirty="0">
                          <a:effectLst/>
                          <a:latin typeface="+mn-lt"/>
                          <a:ea typeface="Calibri" panose="020F0502020204030204" pitchFamily="34" charset="0"/>
                          <a:cs typeface="Times New Roman" panose="02020603050405020304" pitchFamily="18" charset="0"/>
                        </a:rPr>
                        <a:t>Staph</a:t>
                      </a:r>
                      <a:r>
                        <a:rPr lang="en-US" sz="1800" dirty="0">
                          <a:effectLst/>
                          <a:latin typeface="+mn-lt"/>
                          <a:ea typeface="Calibri" panose="020F0502020204030204" pitchFamily="34" charset="0"/>
                          <a:cs typeface="Times New Roman" panose="02020603050405020304" pitchFamily="18" charset="0"/>
                        </a:rPr>
                        <a:t> bacteremia within 1 to 5 days </a:t>
                      </a:r>
                      <a:r>
                        <a:rPr lang="en-US" sz="1800" kern="1200" dirty="0">
                          <a:solidFill>
                            <a:schemeClr val="dk1"/>
                          </a:solidFill>
                          <a:effectLst/>
                          <a:latin typeface="+mn-lt"/>
                          <a:ea typeface="+mn-ea"/>
                          <a:cs typeface="+mn-cs"/>
                        </a:rPr>
                        <a:t>n</a:t>
                      </a:r>
                      <a:r>
                        <a:rPr lang="en-US" sz="1800" dirty="0">
                          <a:effectLst/>
                          <a:latin typeface="+mn-lt"/>
                          <a:ea typeface="Calibri" panose="020F0502020204030204" pitchFamily="34" charset="0"/>
                          <a:cs typeface="Times New Roman" panose="02020603050405020304" pitchFamily="18" charset="0"/>
                        </a:rPr>
                        <a:t> </a:t>
                      </a:r>
                      <a:r>
                        <a:rPr lang="en-US" sz="1800" kern="1200" dirty="0">
                          <a:solidFill>
                            <a:schemeClr val="dk1"/>
                          </a:solidFill>
                          <a:effectLst/>
                          <a:latin typeface="+mn-lt"/>
                          <a:ea typeface="+mn-ea"/>
                          <a:cs typeface="+mn-cs"/>
                        </a:rPr>
                        <a:t>(%)</a:t>
                      </a:r>
                      <a:endParaRPr lang="en-US" sz="1800" dirty="0"/>
                    </a:p>
                  </a:txBody>
                  <a:tcPr/>
                </a:tc>
                <a:tc>
                  <a:txBody>
                    <a:bodyPr/>
                    <a:lstStyle/>
                    <a:p>
                      <a:r>
                        <a:rPr lang="en-US" sz="1800" kern="1200" dirty="0">
                          <a:solidFill>
                            <a:schemeClr val="dk1"/>
                          </a:solidFill>
                          <a:effectLst/>
                          <a:latin typeface="+mn-lt"/>
                          <a:ea typeface="+mn-ea"/>
                          <a:cs typeface="+mn-cs"/>
                        </a:rPr>
                        <a:t>12 (0.6%)</a:t>
                      </a:r>
                      <a:endParaRPr lang="en-US" sz="1800" dirty="0"/>
                    </a:p>
                  </a:txBody>
                  <a:tcPr/>
                </a:tc>
                <a:tc>
                  <a:txBody>
                    <a:bodyPr/>
                    <a:lstStyle/>
                    <a:p>
                      <a:r>
                        <a:rPr lang="en-US" sz="1800" kern="1200" dirty="0">
                          <a:solidFill>
                            <a:schemeClr val="dk1"/>
                          </a:solidFill>
                          <a:effectLst/>
                          <a:latin typeface="+mn-lt"/>
                          <a:ea typeface="+mn-ea"/>
                          <a:cs typeface="+mn-cs"/>
                        </a:rPr>
                        <a:t>11 (2.0%)</a:t>
                      </a:r>
                      <a:endParaRPr lang="en-US" sz="1800" dirty="0"/>
                    </a:p>
                  </a:txBody>
                  <a:tcPr/>
                </a:tc>
                <a:tc>
                  <a:txBody>
                    <a:bodyPr/>
                    <a:lstStyle/>
                    <a:p>
                      <a:r>
                        <a:rPr lang="en-US" sz="1800" b="1" kern="1200" dirty="0">
                          <a:solidFill>
                            <a:schemeClr val="dk1"/>
                          </a:solidFill>
                          <a:effectLst/>
                          <a:latin typeface="+mn-lt"/>
                          <a:ea typeface="+mn-ea"/>
                          <a:cs typeface="+mn-cs"/>
                        </a:rPr>
                        <a:t>0.004</a:t>
                      </a:r>
                      <a:endParaRPr lang="en-US" sz="1800" b="1" dirty="0"/>
                    </a:p>
                  </a:txBody>
                  <a:tcPr/>
                </a:tc>
                <a:extLst>
                  <a:ext uri="{0D108BD9-81ED-4DB2-BD59-A6C34878D82A}">
                    <a16:rowId xmlns:a16="http://schemas.microsoft.com/office/drawing/2014/main" val="1765382619"/>
                  </a:ext>
                </a:extLst>
              </a:tr>
              <a:tr h="660000">
                <a:tc>
                  <a:txBody>
                    <a:bodyPr/>
                    <a:lstStyle/>
                    <a:p>
                      <a:r>
                        <a:rPr lang="en-US" sz="1800" dirty="0"/>
                        <a:t>Late </a:t>
                      </a:r>
                      <a:r>
                        <a:rPr lang="en-US" sz="1800" i="1" dirty="0"/>
                        <a:t>Staph</a:t>
                      </a:r>
                      <a:r>
                        <a:rPr lang="en-US" sz="1800" dirty="0"/>
                        <a:t> bacteremia with 6 to 90 days </a:t>
                      </a:r>
                      <a:r>
                        <a:rPr lang="en-US" sz="1800" kern="1200" dirty="0">
                          <a:solidFill>
                            <a:schemeClr val="dk1"/>
                          </a:solidFill>
                          <a:effectLst/>
                          <a:latin typeface="+mn-lt"/>
                          <a:ea typeface="+mn-ea"/>
                          <a:cs typeface="+mn-cs"/>
                        </a:rPr>
                        <a:t>n (%)</a:t>
                      </a:r>
                      <a:r>
                        <a:rPr lang="en-US" sz="1800" dirty="0"/>
                        <a:t> </a:t>
                      </a:r>
                    </a:p>
                  </a:txBody>
                  <a:tcPr/>
                </a:tc>
                <a:tc>
                  <a:txBody>
                    <a:bodyPr/>
                    <a:lstStyle/>
                    <a:p>
                      <a:r>
                        <a:rPr lang="en-US" sz="1800" dirty="0"/>
                        <a:t>21 (1.1%)</a:t>
                      </a:r>
                    </a:p>
                  </a:txBody>
                  <a:tcPr/>
                </a:tc>
                <a:tc>
                  <a:txBody>
                    <a:bodyPr/>
                    <a:lstStyle/>
                    <a:p>
                      <a:r>
                        <a:rPr lang="en-US" sz="1800" dirty="0"/>
                        <a:t>3 (0.6%)</a:t>
                      </a:r>
                    </a:p>
                  </a:txBody>
                  <a:tcPr/>
                </a:tc>
                <a:tc>
                  <a:txBody>
                    <a:bodyPr/>
                    <a:lstStyle/>
                    <a:p>
                      <a:r>
                        <a:rPr lang="en-US" sz="1800" dirty="0"/>
                        <a:t>0.41</a:t>
                      </a:r>
                    </a:p>
                  </a:txBody>
                  <a:tcPr/>
                </a:tc>
                <a:extLst>
                  <a:ext uri="{0D108BD9-81ED-4DB2-BD59-A6C34878D82A}">
                    <a16:rowId xmlns:a16="http://schemas.microsoft.com/office/drawing/2014/main" val="3427922175"/>
                  </a:ext>
                </a:extLst>
              </a:tr>
              <a:tr h="660000">
                <a:tc>
                  <a:txBody>
                    <a:bodyPr/>
                    <a:lstStyle/>
                    <a:p>
                      <a:r>
                        <a:rPr lang="en-US" sz="1800" dirty="0"/>
                        <a:t>ED revisit within 90 days </a:t>
                      </a:r>
                      <a:r>
                        <a:rPr lang="en-US" sz="1800" kern="1200" dirty="0">
                          <a:solidFill>
                            <a:schemeClr val="dk1"/>
                          </a:solidFill>
                          <a:effectLst/>
                          <a:latin typeface="+mn-lt"/>
                          <a:ea typeface="+mn-ea"/>
                          <a:cs typeface="+mn-cs"/>
                        </a:rPr>
                        <a:t>n (%)</a:t>
                      </a:r>
                      <a:endParaRPr lang="en-US" sz="1800" dirty="0"/>
                    </a:p>
                  </a:txBody>
                  <a:tcPr/>
                </a:tc>
                <a:tc>
                  <a:txBody>
                    <a:bodyPr/>
                    <a:lstStyle/>
                    <a:p>
                      <a:r>
                        <a:rPr lang="en-US" sz="1800" dirty="0"/>
                        <a:t>378 (18.9%)</a:t>
                      </a:r>
                    </a:p>
                  </a:txBody>
                  <a:tcPr/>
                </a:tc>
                <a:tc>
                  <a:txBody>
                    <a:bodyPr/>
                    <a:lstStyle/>
                    <a:p>
                      <a:r>
                        <a:rPr lang="en-US" sz="1800" dirty="0"/>
                        <a:t>151 (27.8%)</a:t>
                      </a:r>
                    </a:p>
                  </a:txBody>
                  <a:tcPr/>
                </a:tc>
                <a:tc>
                  <a:txBody>
                    <a:bodyPr/>
                    <a:lstStyle/>
                    <a:p>
                      <a:r>
                        <a:rPr lang="en-US" sz="1800" b="1" dirty="0"/>
                        <a:t>&lt; 0.001</a:t>
                      </a:r>
                    </a:p>
                  </a:txBody>
                  <a:tcPr/>
                </a:tc>
                <a:extLst>
                  <a:ext uri="{0D108BD9-81ED-4DB2-BD59-A6C34878D82A}">
                    <a16:rowId xmlns:a16="http://schemas.microsoft.com/office/drawing/2014/main" val="346135656"/>
                  </a:ext>
                </a:extLst>
              </a:tr>
              <a:tr h="413534">
                <a:tc>
                  <a:txBody>
                    <a:bodyPr/>
                    <a:lstStyle/>
                    <a:p>
                      <a:r>
                        <a:rPr lang="en-US" sz="1800" dirty="0"/>
                        <a:t>Early ED revisit </a:t>
                      </a:r>
                      <a:r>
                        <a:rPr lang="en-US" sz="1800" kern="1200" dirty="0">
                          <a:solidFill>
                            <a:schemeClr val="dk1"/>
                          </a:solidFill>
                          <a:effectLst/>
                          <a:latin typeface="+mn-lt"/>
                          <a:ea typeface="+mn-ea"/>
                          <a:cs typeface="+mn-cs"/>
                        </a:rPr>
                        <a:t>n (%)</a:t>
                      </a:r>
                      <a:endParaRPr lang="en-US" sz="1800" dirty="0"/>
                    </a:p>
                  </a:txBody>
                  <a:tcPr/>
                </a:tc>
                <a:tc>
                  <a:txBody>
                    <a:bodyPr/>
                    <a:lstStyle/>
                    <a:p>
                      <a:r>
                        <a:rPr lang="en-US" sz="1800" kern="1200" dirty="0">
                          <a:solidFill>
                            <a:schemeClr val="dk1"/>
                          </a:solidFill>
                          <a:effectLst/>
                          <a:latin typeface="+mn-lt"/>
                          <a:ea typeface="+mn-ea"/>
                          <a:cs typeface="+mn-cs"/>
                        </a:rPr>
                        <a:t>131 (6.6%)</a:t>
                      </a:r>
                      <a:endParaRPr lang="en-US" sz="1800" dirty="0"/>
                    </a:p>
                  </a:txBody>
                  <a:tcPr/>
                </a:tc>
                <a:tc>
                  <a:txBody>
                    <a:bodyPr/>
                    <a:lstStyle/>
                    <a:p>
                      <a:r>
                        <a:rPr lang="en-US" sz="1800" kern="1200" dirty="0">
                          <a:solidFill>
                            <a:schemeClr val="dk1"/>
                          </a:solidFill>
                          <a:effectLst/>
                          <a:latin typeface="+mn-lt"/>
                          <a:ea typeface="+mn-ea"/>
                          <a:cs typeface="+mn-cs"/>
                        </a:rPr>
                        <a:t>70 (12.9%)</a:t>
                      </a:r>
                      <a:endParaRPr lang="en-US" sz="1800" dirty="0"/>
                    </a:p>
                  </a:txBody>
                  <a:tcPr/>
                </a:tc>
                <a:tc>
                  <a:txBody>
                    <a:bodyPr/>
                    <a:lstStyle/>
                    <a:p>
                      <a:r>
                        <a:rPr lang="en-US" sz="1800" b="1" kern="1200" dirty="0">
                          <a:solidFill>
                            <a:schemeClr val="dk1"/>
                          </a:solidFill>
                          <a:effectLst/>
                          <a:latin typeface="+mn-lt"/>
                          <a:ea typeface="+mn-ea"/>
                          <a:cs typeface="+mn-cs"/>
                        </a:rPr>
                        <a:t>&lt;0.001</a:t>
                      </a:r>
                      <a:endParaRPr lang="en-US" sz="1800" b="1" dirty="0"/>
                    </a:p>
                  </a:txBody>
                  <a:tcPr/>
                </a:tc>
                <a:extLst>
                  <a:ext uri="{0D108BD9-81ED-4DB2-BD59-A6C34878D82A}">
                    <a16:rowId xmlns:a16="http://schemas.microsoft.com/office/drawing/2014/main" val="3612423098"/>
                  </a:ext>
                </a:extLst>
              </a:tr>
              <a:tr h="660000">
                <a:tc>
                  <a:txBody>
                    <a:bodyPr/>
                    <a:lstStyle/>
                    <a:p>
                      <a:r>
                        <a:rPr lang="en-US" sz="1800" dirty="0"/>
                        <a:t>Readmissions within 90 days </a:t>
                      </a:r>
                      <a:r>
                        <a:rPr lang="en-US" sz="1800" kern="1200" dirty="0">
                          <a:solidFill>
                            <a:schemeClr val="dk1"/>
                          </a:solidFill>
                          <a:effectLst/>
                          <a:latin typeface="+mn-lt"/>
                          <a:ea typeface="+mn-ea"/>
                          <a:cs typeface="+mn-cs"/>
                        </a:rPr>
                        <a:t>n (%)</a:t>
                      </a:r>
                      <a:r>
                        <a:rPr lang="en-US" sz="1800" dirty="0"/>
                        <a:t> </a:t>
                      </a:r>
                    </a:p>
                  </a:txBody>
                  <a:tcPr/>
                </a:tc>
                <a:tc>
                  <a:txBody>
                    <a:bodyPr/>
                    <a:lstStyle/>
                    <a:p>
                      <a:r>
                        <a:rPr lang="en-US" sz="1800" dirty="0"/>
                        <a:t>219 (11%)</a:t>
                      </a:r>
                    </a:p>
                  </a:txBody>
                  <a:tcPr/>
                </a:tc>
                <a:tc>
                  <a:txBody>
                    <a:bodyPr/>
                    <a:lstStyle/>
                    <a:p>
                      <a:r>
                        <a:rPr lang="en-US" sz="1800" dirty="0"/>
                        <a:t>66 (12%)</a:t>
                      </a:r>
                    </a:p>
                  </a:txBody>
                  <a:tcPr/>
                </a:tc>
                <a:tc>
                  <a:txBody>
                    <a:bodyPr/>
                    <a:lstStyle/>
                    <a:p>
                      <a:r>
                        <a:rPr lang="en-US" sz="1800" dirty="0"/>
                        <a:t>0.49</a:t>
                      </a:r>
                    </a:p>
                  </a:txBody>
                  <a:tcPr/>
                </a:tc>
                <a:extLst>
                  <a:ext uri="{0D108BD9-81ED-4DB2-BD59-A6C34878D82A}">
                    <a16:rowId xmlns:a16="http://schemas.microsoft.com/office/drawing/2014/main" val="2203329783"/>
                  </a:ext>
                </a:extLst>
              </a:tr>
              <a:tr h="660000">
                <a:tc>
                  <a:txBody>
                    <a:bodyPr/>
                    <a:lstStyle/>
                    <a:p>
                      <a:r>
                        <a:rPr lang="en-US" sz="1800" dirty="0"/>
                        <a:t>Mortality within 90 days </a:t>
                      </a:r>
                      <a:r>
                        <a:rPr lang="en-US" sz="1800" kern="1200" dirty="0">
                          <a:solidFill>
                            <a:schemeClr val="dk1"/>
                          </a:solidFill>
                          <a:effectLst/>
                          <a:latin typeface="+mn-lt"/>
                          <a:ea typeface="+mn-ea"/>
                          <a:cs typeface="+mn-cs"/>
                        </a:rPr>
                        <a:t>n (%)</a:t>
                      </a:r>
                      <a:r>
                        <a:rPr lang="en-US" sz="1800" dirty="0"/>
                        <a:t> </a:t>
                      </a:r>
                    </a:p>
                  </a:txBody>
                  <a:tcPr/>
                </a:tc>
                <a:tc>
                  <a:txBody>
                    <a:bodyPr/>
                    <a:lstStyle/>
                    <a:p>
                      <a:r>
                        <a:rPr lang="en-US" sz="1800" dirty="0"/>
                        <a:t>87 (4.4%)</a:t>
                      </a:r>
                    </a:p>
                  </a:txBody>
                  <a:tcPr/>
                </a:tc>
                <a:tc>
                  <a:txBody>
                    <a:bodyPr/>
                    <a:lstStyle/>
                    <a:p>
                      <a:r>
                        <a:rPr lang="en-US" sz="1800" dirty="0"/>
                        <a:t>24 (4.4%)</a:t>
                      </a:r>
                    </a:p>
                  </a:txBody>
                  <a:tcPr/>
                </a:tc>
                <a:tc>
                  <a:txBody>
                    <a:bodyPr/>
                    <a:lstStyle/>
                    <a:p>
                      <a:endParaRPr lang="en-US" sz="1800" dirty="0"/>
                    </a:p>
                  </a:txBody>
                  <a:tcPr/>
                </a:tc>
                <a:extLst>
                  <a:ext uri="{0D108BD9-81ED-4DB2-BD59-A6C34878D82A}">
                    <a16:rowId xmlns:a16="http://schemas.microsoft.com/office/drawing/2014/main" val="3756367862"/>
                  </a:ext>
                </a:extLst>
              </a:tr>
            </a:tbl>
          </a:graphicData>
        </a:graphic>
      </p:graphicFrame>
    </p:spTree>
    <p:custDataLst>
      <p:tags r:id="rId1"/>
    </p:custDataLst>
    <p:extLst>
      <p:ext uri="{BB962C8B-B14F-4D97-AF65-F5344CB8AC3E}">
        <p14:creationId xmlns:p14="http://schemas.microsoft.com/office/powerpoint/2010/main" val="239210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A15A1-00FF-70F7-3C33-2EAA8B3463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BF4B9B-00C9-BC1F-9338-F91EC8B66EC9}"/>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Subgroup Analysis by Sex </a:t>
            </a:r>
          </a:p>
        </p:txBody>
      </p:sp>
      <p:sp>
        <p:nvSpPr>
          <p:cNvPr id="5" name="Rectangle 4">
            <a:extLst>
              <a:ext uri="{FF2B5EF4-FFF2-40B4-BE49-F238E27FC236}">
                <a16:creationId xmlns:a16="http://schemas.microsoft.com/office/drawing/2014/main" id="{CB180EE6-F040-2F2E-5AE2-F9016EF043FE}"/>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B1ABB3D8-8172-80F3-591D-C15DBEC5D229}"/>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CBE141AD-0D31-85A8-8967-24282E3E48D7}"/>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7C7965F3-93AB-6AF2-1D46-F8E4227D6F05}"/>
              </a:ext>
            </a:extLst>
          </p:cNvPr>
          <p:cNvPicPr>
            <a:picLocks noChangeAspect="1"/>
          </p:cNvPicPr>
          <p:nvPr/>
        </p:nvPicPr>
        <p:blipFill>
          <a:blip r:embed="rId4"/>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0A878FBE-0FEB-EFF7-7838-48DBB0BC21B1}"/>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8" name="TextBox 7">
            <a:extLst>
              <a:ext uri="{FF2B5EF4-FFF2-40B4-BE49-F238E27FC236}">
                <a16:creationId xmlns:a16="http://schemas.microsoft.com/office/drawing/2014/main" id="{C11D94DD-FAD4-F0EE-84EF-F229B95CFEFF}"/>
              </a:ext>
            </a:extLst>
          </p:cNvPr>
          <p:cNvSpPr txBox="1"/>
          <p:nvPr/>
        </p:nvSpPr>
        <p:spPr>
          <a:xfrm>
            <a:off x="918633" y="1614158"/>
            <a:ext cx="10354734" cy="4154984"/>
          </a:xfrm>
          <a:prstGeom prst="rect">
            <a:avLst/>
          </a:prstGeom>
          <a:noFill/>
        </p:spPr>
        <p:txBody>
          <a:bodyPr wrap="square" rtlCol="0">
            <a:spAutoFit/>
          </a:bodyPr>
          <a:lstStyle/>
          <a:p>
            <a:pPr marL="285750" indent="-285750">
              <a:buFont typeface="Arial" panose="020B0604020202020204" pitchFamily="34" charset="0"/>
              <a:buChar char="•"/>
            </a:pPr>
            <a:r>
              <a:rPr lang="en-US" sz="2400" b="1" dirty="0"/>
              <a:t>Similar increases in follow up blood cultures in Males and Females</a:t>
            </a:r>
          </a:p>
          <a:p>
            <a:pPr marL="742950" lvl="1" indent="-285750">
              <a:buFont typeface="Arial" panose="020B0604020202020204" pitchFamily="34" charset="0"/>
              <a:buChar char="•"/>
            </a:pPr>
            <a:r>
              <a:rPr lang="en-US" sz="2400" dirty="0"/>
              <a:t>9.3% vs 8.5% pre-intervention and 20.8% vs 20.4%</a:t>
            </a:r>
          </a:p>
          <a:p>
            <a:pPr marL="285750" indent="-285750">
              <a:buFont typeface="Arial" panose="020B0604020202020204" pitchFamily="34" charset="0"/>
              <a:buChar char="•"/>
            </a:pPr>
            <a:r>
              <a:rPr lang="en-US" sz="2400" b="1" dirty="0"/>
              <a:t>Differences in urine collection technique </a:t>
            </a:r>
          </a:p>
          <a:p>
            <a:pPr marL="742950" lvl="1" indent="-285750">
              <a:buFont typeface="Arial" panose="020B0604020202020204" pitchFamily="34" charset="0"/>
              <a:buChar char="•"/>
            </a:pPr>
            <a:r>
              <a:rPr lang="en-US" sz="2400" dirty="0"/>
              <a:t>Catheterized:159 (13.1%) males vs 73 (5.5%) females</a:t>
            </a:r>
          </a:p>
          <a:p>
            <a:pPr marL="742950" lvl="1" indent="-285750">
              <a:buFont typeface="Arial" panose="020B0604020202020204" pitchFamily="34" charset="0"/>
              <a:buChar char="•"/>
            </a:pPr>
            <a:r>
              <a:rPr lang="en-US" sz="2400" dirty="0"/>
              <a:t>Clean Catch: 533 (43.9%) males vs 798 (60.1%) females  </a:t>
            </a:r>
          </a:p>
          <a:p>
            <a:pPr marL="285750" indent="-285750">
              <a:buFont typeface="Arial" panose="020B0604020202020204" pitchFamily="34" charset="0"/>
              <a:buChar char="•"/>
            </a:pPr>
            <a:r>
              <a:rPr lang="en-US" sz="2400" b="1" dirty="0"/>
              <a:t>Follow up blood cultures positive </a:t>
            </a:r>
          </a:p>
          <a:p>
            <a:pPr marL="742950" lvl="1" indent="-285750">
              <a:buFont typeface="Arial" panose="020B0604020202020204" pitchFamily="34" charset="0"/>
              <a:buChar char="•"/>
            </a:pPr>
            <a:r>
              <a:rPr lang="en-US" sz="2400" dirty="0"/>
              <a:t>Females 0.7% vs 15.6% of males (</a:t>
            </a:r>
            <a:r>
              <a:rPr lang="en-US" sz="2400" i="1" dirty="0"/>
              <a:t>p &lt; </a:t>
            </a:r>
            <a:r>
              <a:rPr lang="en-US" sz="2400" dirty="0"/>
              <a:t>0.001)</a:t>
            </a:r>
          </a:p>
          <a:p>
            <a:pPr marL="742950" lvl="1" indent="-285750">
              <a:buFont typeface="Arial" panose="020B0604020202020204" pitchFamily="34" charset="0"/>
              <a:buChar char="•"/>
            </a:pPr>
            <a:r>
              <a:rPr lang="en-US" sz="2400" dirty="0"/>
              <a:t>90-day readmissions higher in males </a:t>
            </a:r>
          </a:p>
          <a:p>
            <a:pPr marL="1200150" lvl="2" indent="-285750">
              <a:buFont typeface="Arial" panose="020B0604020202020204" pitchFamily="34" charset="0"/>
              <a:buChar char="•"/>
            </a:pPr>
            <a:r>
              <a:rPr lang="en-US" sz="2400" dirty="0"/>
              <a:t>14.3% vs 8.4% (</a:t>
            </a:r>
            <a:r>
              <a:rPr lang="en-US" sz="2400" i="1" dirty="0"/>
              <a:t>p </a:t>
            </a:r>
            <a:r>
              <a:rPr lang="en-US" sz="2400" dirty="0"/>
              <a:t>&lt;0.001)</a:t>
            </a:r>
          </a:p>
          <a:p>
            <a:pPr marL="285750" indent="-285750">
              <a:buFont typeface="Arial" panose="020B0604020202020204" pitchFamily="34" charset="0"/>
              <a:buChar char="•"/>
            </a:pPr>
            <a:r>
              <a:rPr lang="en-US" sz="2400" b="1" dirty="0"/>
              <a:t>Deep Seated Infections </a:t>
            </a:r>
          </a:p>
          <a:p>
            <a:pPr marL="742950" lvl="1" indent="-285750">
              <a:buFont typeface="Arial" panose="020B0604020202020204" pitchFamily="34" charset="0"/>
              <a:buChar char="•"/>
            </a:pPr>
            <a:r>
              <a:rPr lang="en-US" sz="2400" dirty="0"/>
              <a:t>~28.6% found to have prostatitis </a:t>
            </a:r>
          </a:p>
        </p:txBody>
      </p:sp>
    </p:spTree>
    <p:custDataLst>
      <p:tags r:id="rId1"/>
    </p:custDataLst>
    <p:extLst>
      <p:ext uri="{BB962C8B-B14F-4D97-AF65-F5344CB8AC3E}">
        <p14:creationId xmlns:p14="http://schemas.microsoft.com/office/powerpoint/2010/main" val="99564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0459AD-5BB9-CAD3-A29D-69E6D2757C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31A2C6-CA1D-20D5-0C81-25846D4EC273}"/>
              </a:ext>
            </a:extLst>
          </p:cNvPr>
          <p:cNvSpPr>
            <a:spLocks noGrp="1"/>
          </p:cNvSpPr>
          <p:nvPr>
            <p:ph type="title"/>
          </p:nvPr>
        </p:nvSpPr>
        <p:spPr>
          <a:xfrm>
            <a:off x="677333" y="98962"/>
            <a:ext cx="10515600" cy="1325563"/>
          </a:xfrm>
        </p:spPr>
        <p:txBody>
          <a:bodyPr/>
          <a:lstStyle/>
          <a:p>
            <a:r>
              <a:rPr lang="en-US" dirty="0">
                <a:solidFill>
                  <a:srgbClr val="C00000"/>
                </a:solidFill>
                <a:latin typeface="Century Gothic" panose="020B0502020202020204" pitchFamily="34" charset="0"/>
              </a:rPr>
              <a:t>Our Study Conclusion </a:t>
            </a:r>
          </a:p>
        </p:txBody>
      </p:sp>
      <p:sp>
        <p:nvSpPr>
          <p:cNvPr id="5" name="Rectangle 4">
            <a:extLst>
              <a:ext uri="{FF2B5EF4-FFF2-40B4-BE49-F238E27FC236}">
                <a16:creationId xmlns:a16="http://schemas.microsoft.com/office/drawing/2014/main" id="{A30EF2D5-D2DB-8F5B-B388-2C2ADC5D48E0}"/>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E7A65396-3851-D7EE-79C6-118FFF197EC7}"/>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2E7C73EB-4336-575D-3AEC-398B83ED6339}"/>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AA337038-9F1B-77A9-F6A5-FC8C356BC756}"/>
              </a:ext>
            </a:extLst>
          </p:cNvPr>
          <p:cNvPicPr>
            <a:picLocks noChangeAspect="1"/>
          </p:cNvPicPr>
          <p:nvPr/>
        </p:nvPicPr>
        <p:blipFill>
          <a:blip r:embed="rId4"/>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DBB63126-CE82-A8E0-0F4D-2F3DB984D1F9}"/>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E1EB098A-356D-9C26-E0AF-53795E0BC302}"/>
              </a:ext>
            </a:extLst>
          </p:cNvPr>
          <p:cNvSpPr txBox="1"/>
          <p:nvPr/>
        </p:nvSpPr>
        <p:spPr>
          <a:xfrm>
            <a:off x="615646" y="1424526"/>
            <a:ext cx="11353801"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t>Increased follow up blood cultures</a:t>
            </a:r>
          </a:p>
          <a:p>
            <a:r>
              <a:rPr lang="en-US" sz="2400" dirty="0"/>
              <a:t> </a:t>
            </a:r>
          </a:p>
          <a:p>
            <a:pPr marL="285750" indent="-285750">
              <a:buFont typeface="Arial" panose="020B0604020202020204" pitchFamily="34" charset="0"/>
              <a:buChar char="•"/>
            </a:pPr>
            <a:r>
              <a:rPr lang="en-US" sz="2400" dirty="0"/>
              <a:t>Increased early </a:t>
            </a:r>
            <a:r>
              <a:rPr lang="en-US" sz="2400" i="1" dirty="0"/>
              <a:t>Staph</a:t>
            </a:r>
            <a:r>
              <a:rPr lang="en-US" sz="2400" dirty="0"/>
              <a:t> bacteremia detection (0.6% to 2.0%)</a:t>
            </a:r>
          </a:p>
          <a:p>
            <a:pPr marL="742950" lvl="1" indent="-285750">
              <a:buFont typeface="Arial" panose="020B0604020202020204" pitchFamily="34" charset="0"/>
              <a:buChar char="•"/>
            </a:pPr>
            <a:r>
              <a:rPr lang="en-US" sz="2400" dirty="0"/>
              <a:t>At the cost of increased ED revisits (18.9% to 27.8%)</a:t>
            </a:r>
          </a:p>
          <a:p>
            <a:pPr lvl="1"/>
            <a:endParaRPr lang="en-US" sz="2400" dirty="0"/>
          </a:p>
          <a:p>
            <a:pPr marL="285750" indent="-285750">
              <a:buFont typeface="Arial" panose="020B0604020202020204" pitchFamily="34" charset="0"/>
              <a:buChar char="•"/>
            </a:pPr>
            <a:r>
              <a:rPr lang="en-US" sz="2400" dirty="0"/>
              <a:t>Low risk population </a:t>
            </a:r>
            <a:r>
              <a:rPr lang="en-US" sz="2400" i="1" dirty="0"/>
              <a:t>Staph</a:t>
            </a:r>
            <a:r>
              <a:rPr lang="en-US" sz="2400" dirty="0"/>
              <a:t> bacteremia detection ~2% </a:t>
            </a:r>
          </a:p>
          <a:p>
            <a:pPr marL="742950" lvl="1" indent="-285750">
              <a:buFont typeface="Arial" panose="020B0604020202020204" pitchFamily="34" charset="0"/>
              <a:buChar char="•"/>
            </a:pPr>
            <a:r>
              <a:rPr lang="en-US" sz="2400" dirty="0"/>
              <a:t>Risk targeted strategies needed </a:t>
            </a:r>
          </a:p>
          <a:p>
            <a:pPr lvl="1"/>
            <a:endParaRPr lang="en-US" sz="2400" dirty="0"/>
          </a:p>
          <a:p>
            <a:pPr marL="285750" indent="-285750">
              <a:buFont typeface="Arial" panose="020B0604020202020204" pitchFamily="34" charset="0"/>
              <a:buChar char="•"/>
            </a:pPr>
            <a:r>
              <a:rPr lang="en-US" sz="2400" dirty="0"/>
              <a:t>New Microbiology Alert </a:t>
            </a:r>
          </a:p>
          <a:p>
            <a:pPr marL="742950" lvl="1" indent="-285750">
              <a:buFont typeface="Arial" panose="020B0604020202020204" pitchFamily="34" charset="0"/>
              <a:buChar char="•"/>
            </a:pPr>
            <a:r>
              <a:rPr lang="en-US" sz="2400" b="1" i="1" dirty="0">
                <a:solidFill>
                  <a:srgbClr val="AC2C16"/>
                </a:solidFill>
                <a:effectLst/>
              </a:rPr>
              <a:t>S. aureus </a:t>
            </a:r>
            <a:r>
              <a:rPr lang="en-US" sz="2400" b="1" i="0" dirty="0">
                <a:solidFill>
                  <a:srgbClr val="AC2C16"/>
                </a:solidFill>
                <a:effectLst/>
              </a:rPr>
              <a:t>is an uncommon urine pathogen and may be indicative of contamination or spread from invasive infection. Evaluate for signs of invasive disease including prostate infection. </a:t>
            </a:r>
          </a:p>
        </p:txBody>
      </p:sp>
    </p:spTree>
    <p:custDataLst>
      <p:tags r:id="rId1"/>
    </p:custDataLst>
    <p:extLst>
      <p:ext uri="{BB962C8B-B14F-4D97-AF65-F5344CB8AC3E}">
        <p14:creationId xmlns:p14="http://schemas.microsoft.com/office/powerpoint/2010/main" val="2822884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45C88-3E08-8B35-113D-FD754F6094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7BEF1D-C208-2886-F512-123D32E19195}"/>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Patient Case 2</a:t>
            </a:r>
          </a:p>
        </p:txBody>
      </p:sp>
      <p:sp>
        <p:nvSpPr>
          <p:cNvPr id="5" name="Rectangle 4">
            <a:extLst>
              <a:ext uri="{FF2B5EF4-FFF2-40B4-BE49-F238E27FC236}">
                <a16:creationId xmlns:a16="http://schemas.microsoft.com/office/drawing/2014/main" id="{C1D3B899-0F8E-697D-6F1D-D6B607BBFB21}"/>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6E4C0759-3157-4EF0-35F0-86F9BE237BAF}"/>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BEB19322-6D6F-09D2-D8DE-94A2EB297C66}"/>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8B4D4A58-C698-54F5-B6E0-579C803F4643}"/>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5B171B7B-7767-3A78-9C94-EC0D511D20B7}"/>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4663DF66-4365-83BF-B6F9-384D0EA7F13B}"/>
              </a:ext>
            </a:extLst>
          </p:cNvPr>
          <p:cNvSpPr txBox="1"/>
          <p:nvPr/>
        </p:nvSpPr>
        <p:spPr>
          <a:xfrm>
            <a:off x="838199" y="1348048"/>
            <a:ext cx="10947400" cy="2308324"/>
          </a:xfrm>
          <a:prstGeom prst="rect">
            <a:avLst/>
          </a:prstGeom>
          <a:noFill/>
        </p:spPr>
        <p:txBody>
          <a:bodyPr wrap="square" rtlCol="0">
            <a:spAutoFit/>
          </a:bodyPr>
          <a:lstStyle/>
          <a:p>
            <a:pPr algn="l"/>
            <a:r>
              <a:rPr lang="en-US" sz="2400"/>
              <a:t>JM is a 75 YO male patient who presented to the emergency department reporting dysuria, fever, and increased urinary frequency. A urine culture is obtained, and the patient is discharged on cephalexin for empiric UTI treatment. The urine culture resulted with &gt;100,000 CFU’s of Methicillin susceptible </a:t>
            </a:r>
            <a:r>
              <a:rPr lang="en-US" sz="2400" i="1"/>
              <a:t>Staphylococcus aureus. </a:t>
            </a:r>
            <a:r>
              <a:rPr lang="en-US" sz="2400"/>
              <a:t>The patient is contacted and reports some ongoing fevers but resolution of UTI symptoms. What further actions should be taken? </a:t>
            </a:r>
            <a:endParaRPr lang="en-US" sz="2400" i="1" dirty="0"/>
          </a:p>
        </p:txBody>
      </p:sp>
      <p:sp>
        <p:nvSpPr>
          <p:cNvPr id="8" name="TextBox 7">
            <a:extLst>
              <a:ext uri="{FF2B5EF4-FFF2-40B4-BE49-F238E27FC236}">
                <a16:creationId xmlns:a16="http://schemas.microsoft.com/office/drawing/2014/main" id="{EB7F8D62-D4C1-E303-7D77-0C748C649BF3}"/>
              </a:ext>
            </a:extLst>
          </p:cNvPr>
          <p:cNvSpPr txBox="1"/>
          <p:nvPr/>
        </p:nvSpPr>
        <p:spPr>
          <a:xfrm>
            <a:off x="838199" y="3765779"/>
            <a:ext cx="11190515" cy="1938992"/>
          </a:xfrm>
          <a:prstGeom prst="rect">
            <a:avLst/>
          </a:prstGeom>
          <a:noFill/>
        </p:spPr>
        <p:txBody>
          <a:bodyPr wrap="square" rtlCol="0">
            <a:spAutoFit/>
          </a:bodyPr>
          <a:lstStyle/>
          <a:p>
            <a:pPr marL="342900" indent="-342900" algn="l">
              <a:buAutoNum type="alphaUcPeriod"/>
            </a:pPr>
            <a:r>
              <a:rPr lang="en-US" sz="2400"/>
              <a:t>Continue cephalexin and advise the patient to finish his course as prescribed </a:t>
            </a:r>
          </a:p>
          <a:p>
            <a:pPr marL="342900" indent="-342900" algn="l">
              <a:buAutoNum type="alphaUcPeriod"/>
            </a:pPr>
            <a:r>
              <a:rPr lang="en-US" sz="2400"/>
              <a:t>Clinically evaluate for an invasive </a:t>
            </a:r>
            <a:r>
              <a:rPr lang="en-US" sz="2400" i="1"/>
              <a:t>S. aureus </a:t>
            </a:r>
            <a:r>
              <a:rPr lang="en-US" sz="2400"/>
              <a:t>infection which could include obtaining blood cultures, etc. </a:t>
            </a:r>
          </a:p>
          <a:p>
            <a:pPr marL="342900" indent="-342900" algn="l">
              <a:buAutoNum type="alphaUcPeriod"/>
            </a:pPr>
            <a:r>
              <a:rPr lang="en-US" sz="2400"/>
              <a:t>Consider obtaining new culture as this could be contamination </a:t>
            </a:r>
          </a:p>
          <a:p>
            <a:pPr marL="342900" indent="-342900" algn="l">
              <a:buAutoNum type="alphaUcPeriod"/>
            </a:pPr>
            <a:r>
              <a:rPr lang="en-US" sz="2400"/>
              <a:t>Discontinue antibiotics as the patient is asymptomatic </a:t>
            </a:r>
            <a:endParaRPr lang="en-US" sz="2400" dirty="0"/>
          </a:p>
        </p:txBody>
      </p:sp>
    </p:spTree>
    <p:custDataLst>
      <p:tags r:id="rId1"/>
    </p:custDataLst>
    <p:extLst>
      <p:ext uri="{BB962C8B-B14F-4D97-AF65-F5344CB8AC3E}">
        <p14:creationId xmlns:p14="http://schemas.microsoft.com/office/powerpoint/2010/main" val="1161640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055705-D592-2FFB-4561-3FEF1310F5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D2C2C2-A41C-C042-1651-70238B4BB838}"/>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Patient Case 2</a:t>
            </a:r>
          </a:p>
        </p:txBody>
      </p:sp>
      <p:sp>
        <p:nvSpPr>
          <p:cNvPr id="5" name="Rectangle 4">
            <a:extLst>
              <a:ext uri="{FF2B5EF4-FFF2-40B4-BE49-F238E27FC236}">
                <a16:creationId xmlns:a16="http://schemas.microsoft.com/office/drawing/2014/main" id="{AFDD55B4-C4E8-0967-427A-94D114F80946}"/>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C294DBDB-84EA-0166-DD32-DC9090F7BEBC}"/>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CA61F867-6EFC-3C09-0256-595117B70FC3}"/>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8966067D-2DE7-0259-FD53-80D56F514565}"/>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AB4D5860-8AC6-216A-4594-DCAF03822399}"/>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39DB1D5B-9B16-2EEB-171C-ACAE85B96B30}"/>
              </a:ext>
            </a:extLst>
          </p:cNvPr>
          <p:cNvSpPr txBox="1"/>
          <p:nvPr/>
        </p:nvSpPr>
        <p:spPr>
          <a:xfrm>
            <a:off x="838199" y="1348048"/>
            <a:ext cx="10947400" cy="2308324"/>
          </a:xfrm>
          <a:prstGeom prst="rect">
            <a:avLst/>
          </a:prstGeom>
          <a:noFill/>
        </p:spPr>
        <p:txBody>
          <a:bodyPr wrap="square" rtlCol="0">
            <a:spAutoFit/>
          </a:bodyPr>
          <a:lstStyle/>
          <a:p>
            <a:pPr algn="l"/>
            <a:r>
              <a:rPr lang="en-US" sz="2400" dirty="0"/>
              <a:t>JM is a 75 YO male patient who presented to the emergency department reporting dysuria, fever, and increased urinary frequency. A urine culture is obtained, and the patient is discharged on cephalexin for empiric UTI treatment. The urine culture resulted with &gt;100,000 CFU’s of Methicillin susceptible </a:t>
            </a:r>
            <a:r>
              <a:rPr lang="en-US" sz="2400" i="1" dirty="0"/>
              <a:t>Staphylococcus aureus. </a:t>
            </a:r>
            <a:r>
              <a:rPr lang="en-US" sz="2400" dirty="0"/>
              <a:t>The patient is contacted and reports some ongoing fevers but resolution of UTI symptoms. What further actions should be taken? </a:t>
            </a:r>
            <a:endParaRPr lang="en-US" sz="2400" i="1" dirty="0"/>
          </a:p>
        </p:txBody>
      </p:sp>
      <p:sp>
        <p:nvSpPr>
          <p:cNvPr id="8" name="TextBox 7">
            <a:extLst>
              <a:ext uri="{FF2B5EF4-FFF2-40B4-BE49-F238E27FC236}">
                <a16:creationId xmlns:a16="http://schemas.microsoft.com/office/drawing/2014/main" id="{4DFF398E-AF3B-1CAB-3088-36040E9ABB5A}"/>
              </a:ext>
            </a:extLst>
          </p:cNvPr>
          <p:cNvSpPr txBox="1"/>
          <p:nvPr/>
        </p:nvSpPr>
        <p:spPr>
          <a:xfrm>
            <a:off x="838199" y="3765779"/>
            <a:ext cx="11190515" cy="1938992"/>
          </a:xfrm>
          <a:prstGeom prst="rect">
            <a:avLst/>
          </a:prstGeom>
          <a:noFill/>
        </p:spPr>
        <p:txBody>
          <a:bodyPr wrap="square" rtlCol="0">
            <a:spAutoFit/>
          </a:bodyPr>
          <a:lstStyle/>
          <a:p>
            <a:pPr marL="342900" indent="-342900" algn="l">
              <a:buAutoNum type="alphaUcPeriod"/>
            </a:pPr>
            <a:r>
              <a:rPr lang="en-US" sz="2400" b="1" dirty="0">
                <a:solidFill>
                  <a:srgbClr val="AC2C16"/>
                </a:solidFill>
              </a:rPr>
              <a:t>Continue cephalexin and advise the patient to finish his course as prescribed </a:t>
            </a:r>
          </a:p>
          <a:p>
            <a:pPr marL="342900" indent="-342900" algn="l">
              <a:buAutoNum type="alphaUcPeriod"/>
            </a:pPr>
            <a:r>
              <a:rPr lang="en-US" sz="2400" b="1" dirty="0">
                <a:solidFill>
                  <a:srgbClr val="AC2C16"/>
                </a:solidFill>
              </a:rPr>
              <a:t>Clinically evaluate for an invasive </a:t>
            </a:r>
            <a:r>
              <a:rPr lang="en-US" sz="2400" b="1" i="1" dirty="0">
                <a:solidFill>
                  <a:srgbClr val="AC2C16"/>
                </a:solidFill>
              </a:rPr>
              <a:t>S. aureus </a:t>
            </a:r>
            <a:r>
              <a:rPr lang="en-US" sz="2400" b="1" dirty="0">
                <a:solidFill>
                  <a:srgbClr val="AC2C16"/>
                </a:solidFill>
              </a:rPr>
              <a:t>infection which could include obtaining blood cultures, etc. </a:t>
            </a:r>
          </a:p>
          <a:p>
            <a:pPr marL="342900" indent="-342900" algn="l">
              <a:buAutoNum type="alphaUcPeriod"/>
            </a:pPr>
            <a:r>
              <a:rPr lang="en-US" sz="2400" b="1" dirty="0">
                <a:solidFill>
                  <a:srgbClr val="AC2C16"/>
                </a:solidFill>
              </a:rPr>
              <a:t>Consider obtaining new culture as this could be contamination </a:t>
            </a:r>
          </a:p>
          <a:p>
            <a:pPr marL="342900" indent="-342900" algn="l">
              <a:buAutoNum type="alphaUcPeriod"/>
            </a:pPr>
            <a:r>
              <a:rPr lang="en-US" sz="2400" dirty="0"/>
              <a:t>Discontinue antibiotics as the patient is asymptomatic </a:t>
            </a:r>
          </a:p>
        </p:txBody>
      </p:sp>
    </p:spTree>
    <p:custDataLst>
      <p:tags r:id="rId1"/>
    </p:custDataLst>
    <p:extLst>
      <p:ext uri="{BB962C8B-B14F-4D97-AF65-F5344CB8AC3E}">
        <p14:creationId xmlns:p14="http://schemas.microsoft.com/office/powerpoint/2010/main" val="227626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latin typeface="Century Gothic" panose="020B0502020202020204" pitchFamily="34" charset="0"/>
              </a:rPr>
              <a:t>Disclosures</a:t>
            </a:r>
          </a:p>
        </p:txBody>
      </p:sp>
      <p:sp>
        <p:nvSpPr>
          <p:cNvPr id="5" name="Rectangle 4"/>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93797D31-77A8-428E-9341-ED9E61A002B8}"/>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B944240A-535A-4BDF-AD45-1D1BCB3A6462}"/>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1C728D0D-CC99-BD35-7AFC-2B3673C806DF}"/>
              </a:ext>
            </a:extLst>
          </p:cNvPr>
          <p:cNvSpPr txBox="1"/>
          <p:nvPr/>
        </p:nvSpPr>
        <p:spPr>
          <a:xfrm>
            <a:off x="897467" y="1588567"/>
            <a:ext cx="5384800"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t>No disclosures </a:t>
            </a:r>
          </a:p>
        </p:txBody>
      </p:sp>
    </p:spTree>
    <p:custDataLst>
      <p:tags r:id="rId1"/>
    </p:custDataLst>
    <p:extLst>
      <p:ext uri="{BB962C8B-B14F-4D97-AF65-F5344CB8AC3E}">
        <p14:creationId xmlns:p14="http://schemas.microsoft.com/office/powerpoint/2010/main" val="298109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F4989-828A-A21A-4087-019100DF5F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A2F97C-2A5C-3C58-1852-91AB9E1FA524}"/>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Conclusion </a:t>
            </a:r>
          </a:p>
        </p:txBody>
      </p:sp>
      <p:sp>
        <p:nvSpPr>
          <p:cNvPr id="5" name="Rectangle 4">
            <a:extLst>
              <a:ext uri="{FF2B5EF4-FFF2-40B4-BE49-F238E27FC236}">
                <a16:creationId xmlns:a16="http://schemas.microsoft.com/office/drawing/2014/main" id="{33BBB8A6-297A-05D2-FBB4-8CA4159EDE54}"/>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9D227E41-ADE5-099B-7397-C5E4B3B22632}"/>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847EBAC-1B1A-327B-A5C2-D2790B06E08B}"/>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A518AAA5-AD00-62F7-5FF6-2A67C95DB14B}"/>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D6394D2C-5FC8-1C14-509E-C539FF050A17}"/>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124A8B18-85CA-3C82-2625-138C10F5A80C}"/>
              </a:ext>
            </a:extLst>
          </p:cNvPr>
          <p:cNvSpPr txBox="1"/>
          <p:nvPr/>
        </p:nvSpPr>
        <p:spPr>
          <a:xfrm>
            <a:off x="838200" y="1745919"/>
            <a:ext cx="10947400" cy="3046988"/>
          </a:xfrm>
          <a:prstGeom prst="rect">
            <a:avLst/>
          </a:prstGeom>
          <a:noFill/>
        </p:spPr>
        <p:txBody>
          <a:bodyPr wrap="square" rtlCol="0">
            <a:spAutoFit/>
          </a:bodyPr>
          <a:lstStyle/>
          <a:p>
            <a:r>
              <a:rPr lang="en-US" sz="2400" i="1" dirty="0"/>
              <a:t>Staphylococcus aureus </a:t>
            </a:r>
            <a:r>
              <a:rPr lang="en-US" sz="2400" dirty="0"/>
              <a:t>is an uncommon bacteria to find in the urine that could represent contamination/colonization or at true urinary tract infection.</a:t>
            </a:r>
          </a:p>
          <a:p>
            <a:endParaRPr lang="en-US" sz="2400" dirty="0"/>
          </a:p>
          <a:p>
            <a:endParaRPr lang="en-US" sz="2400" dirty="0"/>
          </a:p>
          <a:p>
            <a:r>
              <a:rPr lang="en-US" sz="2400" dirty="0"/>
              <a:t>In right patient population such as elderly males, patients with urinary tract abnormalities, and those with persistent symptoms clinical evaluation for invasive </a:t>
            </a:r>
            <a:r>
              <a:rPr lang="en-US" sz="2400" i="1" dirty="0"/>
              <a:t>S. aureus </a:t>
            </a:r>
            <a:r>
              <a:rPr lang="en-US" sz="2400" dirty="0"/>
              <a:t>is recommended. </a:t>
            </a:r>
          </a:p>
          <a:p>
            <a:pPr algn="l"/>
            <a:endParaRPr lang="en-US" sz="2400" i="1" dirty="0"/>
          </a:p>
        </p:txBody>
      </p:sp>
    </p:spTree>
    <p:custDataLst>
      <p:tags r:id="rId1"/>
    </p:custDataLst>
    <p:extLst>
      <p:ext uri="{BB962C8B-B14F-4D97-AF65-F5344CB8AC3E}">
        <p14:creationId xmlns:p14="http://schemas.microsoft.com/office/powerpoint/2010/main" val="274871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BE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p:cNvSpPr>
            <a:spLocks noGrp="1"/>
          </p:cNvSpPr>
          <p:nvPr>
            <p:ph type="ctrTitle"/>
          </p:nvPr>
        </p:nvSpPr>
        <p:spPr>
          <a:xfrm>
            <a:off x="0" y="1122363"/>
            <a:ext cx="12192000" cy="2387600"/>
          </a:xfrm>
        </p:spPr>
        <p:txBody>
          <a:bodyPr/>
          <a:lstStyle/>
          <a:p>
            <a:r>
              <a:rPr lang="en-US" dirty="0">
                <a:solidFill>
                  <a:schemeClr val="bg1"/>
                </a:solidFill>
                <a:latin typeface="Century Gothic" panose="020B0502020202020204" pitchFamily="34" charset="0"/>
              </a:rPr>
              <a:t>Questions?</a:t>
            </a:r>
          </a:p>
        </p:txBody>
      </p:sp>
      <p:cxnSp>
        <p:nvCxnSpPr>
          <p:cNvPr id="5" name="Straight Connector 4"/>
          <p:cNvCxnSpPr/>
          <p:nvPr/>
        </p:nvCxnSpPr>
        <p:spPr>
          <a:xfrm>
            <a:off x="2917371" y="3509963"/>
            <a:ext cx="64770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1371" y="6007977"/>
            <a:ext cx="2166257" cy="56856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9772" y="5821199"/>
            <a:ext cx="1631552" cy="932113"/>
          </a:xfrm>
          <a:prstGeom prst="rect">
            <a:avLst/>
          </a:prstGeom>
        </p:spPr>
      </p:pic>
      <p:pic>
        <p:nvPicPr>
          <p:cNvPr id="4" name="Picture 3">
            <a:extLst>
              <a:ext uri="{FF2B5EF4-FFF2-40B4-BE49-F238E27FC236}">
                <a16:creationId xmlns:a16="http://schemas.microsoft.com/office/drawing/2014/main" id="{2AFA1066-727B-4101-9B33-A4C9117E2B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3468" y="5821199"/>
            <a:ext cx="3982579" cy="996889"/>
          </a:xfrm>
          <a:prstGeom prst="rect">
            <a:avLst/>
          </a:prstGeom>
        </p:spPr>
      </p:pic>
    </p:spTree>
    <p:custDataLst>
      <p:tags r:id="rId1"/>
    </p:custDataLst>
    <p:extLst>
      <p:ext uri="{BB962C8B-B14F-4D97-AF65-F5344CB8AC3E}">
        <p14:creationId xmlns:p14="http://schemas.microsoft.com/office/powerpoint/2010/main" val="999813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75EE7-A14D-2671-6A70-4BB48AD62099}"/>
              </a:ext>
            </a:extLst>
          </p:cNvPr>
          <p:cNvSpPr>
            <a:spLocks noGrp="1"/>
          </p:cNvSpPr>
          <p:nvPr>
            <p:ph type="title"/>
          </p:nvPr>
        </p:nvSpPr>
        <p:spPr/>
        <p:txBody>
          <a:bodyPr/>
          <a:lstStyle/>
          <a:p>
            <a:r>
              <a:rPr lang="en-US" dirty="0"/>
              <a:t>Citations </a:t>
            </a:r>
          </a:p>
        </p:txBody>
      </p:sp>
      <p:sp>
        <p:nvSpPr>
          <p:cNvPr id="3" name="Content Placeholder 2">
            <a:extLst>
              <a:ext uri="{FF2B5EF4-FFF2-40B4-BE49-F238E27FC236}">
                <a16:creationId xmlns:a16="http://schemas.microsoft.com/office/drawing/2014/main" id="{4B34ED3F-3BCD-6910-252D-BC4AD6E56BAD}"/>
              </a:ext>
            </a:extLst>
          </p:cNvPr>
          <p:cNvSpPr>
            <a:spLocks noGrp="1"/>
          </p:cNvSpPr>
          <p:nvPr>
            <p:ph idx="1"/>
          </p:nvPr>
        </p:nvSpPr>
        <p:spPr/>
        <p:txBody>
          <a:bodyPr>
            <a:normAutofit/>
          </a:bodyPr>
          <a:lstStyle/>
          <a:p>
            <a:pPr marL="171450" indent="-171450">
              <a:buFont typeface="Arial" panose="020B0604020202020204" pitchFamily="34" charset="0"/>
              <a:buChar char="•"/>
            </a:pPr>
            <a:r>
              <a:rPr lang="en-US" sz="2400" dirty="0" err="1">
                <a:effectLst/>
              </a:rPr>
              <a:t>Karakonstantis</a:t>
            </a:r>
            <a:r>
              <a:rPr lang="en-US" sz="2400" dirty="0">
                <a:effectLst/>
              </a:rPr>
              <a:t>, S., </a:t>
            </a:r>
            <a:r>
              <a:rPr lang="en-US" sz="2400" dirty="0" err="1">
                <a:effectLst/>
              </a:rPr>
              <a:t>Kalemaki</a:t>
            </a:r>
            <a:r>
              <a:rPr lang="en-US" sz="2400" dirty="0">
                <a:effectLst/>
              </a:rPr>
              <a:t>, D. (2018). The clinical significance of concomitant bacteriuria in patients with </a:t>
            </a:r>
            <a:r>
              <a:rPr lang="en-US" sz="2400" i="1" dirty="0">
                <a:effectLst/>
              </a:rPr>
              <a:t>staphylococcus aureus</a:t>
            </a:r>
            <a:r>
              <a:rPr lang="en-US" sz="2400" dirty="0">
                <a:effectLst/>
              </a:rPr>
              <a:t> bacteremia. A review and meta-analysis. </a:t>
            </a:r>
            <a:r>
              <a:rPr lang="en-US" sz="2400" i="1" dirty="0">
                <a:effectLst/>
              </a:rPr>
              <a:t>Infectious Diseases</a:t>
            </a:r>
            <a:r>
              <a:rPr lang="en-US" sz="2400" dirty="0">
                <a:effectLst/>
              </a:rPr>
              <a:t>, </a:t>
            </a:r>
            <a:r>
              <a:rPr lang="en-US" sz="2400" i="1" dirty="0">
                <a:effectLst/>
              </a:rPr>
              <a:t>50</a:t>
            </a:r>
            <a:r>
              <a:rPr lang="en-US" sz="2400" dirty="0">
                <a:effectLst/>
              </a:rPr>
              <a:t>(9), 648–659. </a:t>
            </a:r>
          </a:p>
          <a:p>
            <a:pPr marL="171450" indent="-171450">
              <a:buFont typeface="Arial" panose="020B0604020202020204" pitchFamily="34" charset="0"/>
              <a:buChar char="•"/>
            </a:pPr>
            <a:r>
              <a:rPr lang="en-US" sz="2400" dirty="0">
                <a:effectLst/>
              </a:rPr>
              <a:t>Pulcini, C., Matta, M., Mondain, V., et. Al.(2009). Concomitant staphylococcus aureus bacteriuria is associated with complicated S. aureus bacteremia. </a:t>
            </a:r>
            <a:r>
              <a:rPr lang="en-US" sz="2400" i="1" dirty="0">
                <a:effectLst/>
              </a:rPr>
              <a:t>Journal of Infection</a:t>
            </a:r>
            <a:r>
              <a:rPr lang="en-US" sz="2400" dirty="0">
                <a:effectLst/>
              </a:rPr>
              <a:t>, </a:t>
            </a:r>
            <a:r>
              <a:rPr lang="en-US" sz="2400" i="1" dirty="0">
                <a:effectLst/>
              </a:rPr>
              <a:t>59</a:t>
            </a:r>
            <a:r>
              <a:rPr lang="en-US" sz="2400" dirty="0">
                <a:effectLst/>
              </a:rPr>
              <a:t>(4), 240–246.</a:t>
            </a:r>
          </a:p>
          <a:p>
            <a:pPr marL="171450" indent="-171450">
              <a:buFont typeface="Arial" panose="020B0604020202020204" pitchFamily="34" charset="0"/>
              <a:buChar char="•"/>
            </a:pPr>
            <a:r>
              <a:rPr lang="en-US" sz="2400" dirty="0">
                <a:effectLst/>
              </a:rPr>
              <a:t>Stokes, W., Parkins, M. D., Parfitt, E. C., et al, (2018). Incidence and outcomes of </a:t>
            </a:r>
            <a:r>
              <a:rPr lang="en-US" sz="2400" i="1" dirty="0">
                <a:effectLst/>
              </a:rPr>
              <a:t>staphylococcus aureus</a:t>
            </a:r>
            <a:r>
              <a:rPr lang="en-US" sz="2400" dirty="0">
                <a:effectLst/>
              </a:rPr>
              <a:t> bacteriuria: A population-based study. </a:t>
            </a:r>
            <a:r>
              <a:rPr lang="en-US" sz="2400" i="1" dirty="0">
                <a:effectLst/>
              </a:rPr>
              <a:t>Clinical Infectious Diseases</a:t>
            </a:r>
            <a:r>
              <a:rPr lang="en-US" sz="2400" dirty="0">
                <a:effectLst/>
              </a:rPr>
              <a:t>, </a:t>
            </a:r>
            <a:r>
              <a:rPr lang="en-US" sz="2400" i="1" dirty="0">
                <a:effectLst/>
              </a:rPr>
              <a:t>69</a:t>
            </a:r>
            <a:r>
              <a:rPr lang="en-US" sz="2400" dirty="0">
                <a:effectLst/>
              </a:rPr>
              <a:t>(6), 963–969. </a:t>
            </a:r>
            <a:endParaRPr lang="en-US" sz="2400" dirty="0"/>
          </a:p>
          <a:p>
            <a:endParaRPr lang="en-US" dirty="0"/>
          </a:p>
        </p:txBody>
      </p:sp>
    </p:spTree>
    <p:extLst>
      <p:ext uri="{BB962C8B-B14F-4D97-AF65-F5344CB8AC3E}">
        <p14:creationId xmlns:p14="http://schemas.microsoft.com/office/powerpoint/2010/main" val="4192783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latin typeface="Century Gothic" panose="020B0502020202020204" pitchFamily="34" charset="0"/>
              </a:rPr>
              <a:t>Patient Case 1</a:t>
            </a:r>
          </a:p>
        </p:txBody>
      </p:sp>
      <p:sp>
        <p:nvSpPr>
          <p:cNvPr id="5" name="Rectangle 4"/>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93797D31-77A8-428E-9341-ED9E61A002B8}"/>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B944240A-535A-4BDF-AD45-1D1BCB3A6462}"/>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93DB4503-F41B-7773-21C6-F7671D833221}"/>
              </a:ext>
            </a:extLst>
          </p:cNvPr>
          <p:cNvSpPr txBox="1"/>
          <p:nvPr/>
        </p:nvSpPr>
        <p:spPr>
          <a:xfrm>
            <a:off x="838200" y="1515973"/>
            <a:ext cx="10710333" cy="3416320"/>
          </a:xfrm>
          <a:prstGeom prst="rect">
            <a:avLst/>
          </a:prstGeom>
          <a:noFill/>
        </p:spPr>
        <p:txBody>
          <a:bodyPr wrap="square" rtlCol="0">
            <a:spAutoFit/>
          </a:bodyPr>
          <a:lstStyle/>
          <a:p>
            <a:pPr algn="l"/>
            <a:r>
              <a:rPr lang="en-US" sz="2400" dirty="0"/>
              <a:t>DH is a 25 YO female patient who presented to the emergency department reporting dysuria and increased urinary frequency. A urine culture is obtained, and the patient is discharged on cephalexin for empiric UTI treatment. The urine culture resulted with 50,000 CFU’s of Methicillin susceptible </a:t>
            </a:r>
            <a:r>
              <a:rPr lang="en-US" sz="2400" i="1" dirty="0"/>
              <a:t>Staphylococcus aureus. </a:t>
            </a:r>
            <a:r>
              <a:rPr lang="en-US" sz="2400" dirty="0"/>
              <a:t>The patient is contacted and reports that she is no longer symptomatic. What further actions should be taken? </a:t>
            </a:r>
          </a:p>
          <a:p>
            <a:pPr algn="l"/>
            <a:endParaRPr lang="en-US" sz="2400" i="1" dirty="0"/>
          </a:p>
          <a:p>
            <a:pPr algn="l"/>
            <a:endParaRPr lang="en-US" sz="2400" i="1" dirty="0"/>
          </a:p>
          <a:p>
            <a:pPr algn="l"/>
            <a:endParaRPr lang="en-US" sz="2400" i="1" dirty="0"/>
          </a:p>
        </p:txBody>
      </p:sp>
      <p:sp>
        <p:nvSpPr>
          <p:cNvPr id="8" name="TextBox 7">
            <a:extLst>
              <a:ext uri="{FF2B5EF4-FFF2-40B4-BE49-F238E27FC236}">
                <a16:creationId xmlns:a16="http://schemas.microsoft.com/office/drawing/2014/main" id="{84A00C68-4A4F-5158-709C-BA36ED80557D}"/>
              </a:ext>
            </a:extLst>
          </p:cNvPr>
          <p:cNvSpPr txBox="1"/>
          <p:nvPr/>
        </p:nvSpPr>
        <p:spPr>
          <a:xfrm>
            <a:off x="838200" y="3989049"/>
            <a:ext cx="10430934" cy="1846659"/>
          </a:xfrm>
          <a:prstGeom prst="rect">
            <a:avLst/>
          </a:prstGeom>
          <a:noFill/>
        </p:spPr>
        <p:txBody>
          <a:bodyPr wrap="square" rtlCol="0">
            <a:spAutoFit/>
          </a:bodyPr>
          <a:lstStyle/>
          <a:p>
            <a:pPr marL="342900" indent="-342900" algn="l">
              <a:buAutoNum type="alphaUcPeriod"/>
            </a:pPr>
            <a:r>
              <a:rPr lang="en-US" sz="2400" dirty="0"/>
              <a:t>Continue cephalexin and advise the patient to finish her course as prescribed </a:t>
            </a:r>
          </a:p>
          <a:p>
            <a:pPr marL="342900" indent="-342900" algn="l">
              <a:buAutoNum type="alphaUcPeriod"/>
            </a:pPr>
            <a:r>
              <a:rPr lang="en-US" sz="2400" dirty="0"/>
              <a:t>Evaluate for an invasive </a:t>
            </a:r>
            <a:r>
              <a:rPr lang="en-US" sz="2400" i="1" dirty="0"/>
              <a:t>S. aureus </a:t>
            </a:r>
            <a:r>
              <a:rPr lang="en-US" sz="2400" dirty="0"/>
              <a:t>infection by obtaining blood cultures</a:t>
            </a:r>
          </a:p>
          <a:p>
            <a:pPr marL="342900" indent="-342900" algn="l">
              <a:buAutoNum type="alphaUcPeriod"/>
            </a:pPr>
            <a:r>
              <a:rPr lang="en-US" sz="2400" dirty="0"/>
              <a:t>Consider obtaining new culture as this could be contamination </a:t>
            </a:r>
          </a:p>
          <a:p>
            <a:pPr marL="342900" indent="-342900" algn="l">
              <a:buAutoNum type="alphaUcPeriod"/>
            </a:pPr>
            <a:r>
              <a:rPr lang="en-US" sz="2400" dirty="0"/>
              <a:t>Discontinue antibiotics as the patient is asymptomatic </a:t>
            </a:r>
          </a:p>
          <a:p>
            <a:endParaRPr lang="en-US" dirty="0"/>
          </a:p>
        </p:txBody>
      </p:sp>
    </p:spTree>
    <p:custDataLst>
      <p:tags r:id="rId1"/>
    </p:custDataLst>
    <p:extLst>
      <p:ext uri="{BB962C8B-B14F-4D97-AF65-F5344CB8AC3E}">
        <p14:creationId xmlns:p14="http://schemas.microsoft.com/office/powerpoint/2010/main" val="1399128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607"/>
            <a:ext cx="10515600" cy="1325563"/>
          </a:xfrm>
        </p:spPr>
        <p:txBody>
          <a:bodyPr/>
          <a:lstStyle/>
          <a:p>
            <a:r>
              <a:rPr lang="en-US" dirty="0">
                <a:solidFill>
                  <a:srgbClr val="C00000"/>
                </a:solidFill>
                <a:latin typeface="Century Gothic" panose="020B0502020202020204" pitchFamily="34" charset="0"/>
              </a:rPr>
              <a:t>Background </a:t>
            </a:r>
          </a:p>
        </p:txBody>
      </p:sp>
      <p:sp>
        <p:nvSpPr>
          <p:cNvPr id="5" name="Rectangle 4"/>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93797D31-77A8-428E-9341-ED9E61A002B8}"/>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B944240A-535A-4BDF-AD45-1D1BCB3A6462}"/>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7868405A-6C4C-1FFD-9368-F1CEBEE835FD}"/>
              </a:ext>
            </a:extLst>
          </p:cNvPr>
          <p:cNvSpPr txBox="1"/>
          <p:nvPr/>
        </p:nvSpPr>
        <p:spPr>
          <a:xfrm>
            <a:off x="838200" y="1145903"/>
            <a:ext cx="5808133" cy="461665"/>
          </a:xfrm>
          <a:prstGeom prst="rect">
            <a:avLst/>
          </a:prstGeom>
          <a:noFill/>
        </p:spPr>
        <p:txBody>
          <a:bodyPr wrap="square" rtlCol="0">
            <a:spAutoFit/>
          </a:bodyPr>
          <a:lstStyle/>
          <a:p>
            <a:r>
              <a:rPr lang="en-US" sz="2400" b="1" dirty="0">
                <a:solidFill>
                  <a:srgbClr val="AC2C16"/>
                </a:solidFill>
              </a:rPr>
              <a:t>Staphylococcus aureus Bacteriuria (SABU) </a:t>
            </a:r>
          </a:p>
        </p:txBody>
      </p:sp>
      <p:pic>
        <p:nvPicPr>
          <p:cNvPr id="9" name="Picture 8" descr="Diagram of a diagram showing the endothermic and transectal cancer&#10;&#10;Description automatically generated">
            <a:extLst>
              <a:ext uri="{FF2B5EF4-FFF2-40B4-BE49-F238E27FC236}">
                <a16:creationId xmlns:a16="http://schemas.microsoft.com/office/drawing/2014/main" id="{D3A53AB7-B6BB-958F-466C-3D9C55F0B1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07053" y="1995958"/>
            <a:ext cx="4130947" cy="3211040"/>
          </a:xfrm>
          <a:prstGeom prst="rect">
            <a:avLst/>
          </a:prstGeom>
        </p:spPr>
      </p:pic>
      <p:sp>
        <p:nvSpPr>
          <p:cNvPr id="8" name="TextBox 7">
            <a:extLst>
              <a:ext uri="{FF2B5EF4-FFF2-40B4-BE49-F238E27FC236}">
                <a16:creationId xmlns:a16="http://schemas.microsoft.com/office/drawing/2014/main" id="{03971B4F-C27C-A9B4-529D-8DF42BE82F01}"/>
              </a:ext>
            </a:extLst>
          </p:cNvPr>
          <p:cNvSpPr txBox="1"/>
          <p:nvPr/>
        </p:nvSpPr>
        <p:spPr>
          <a:xfrm>
            <a:off x="882952" y="1765421"/>
            <a:ext cx="7205133" cy="4154984"/>
          </a:xfrm>
          <a:prstGeom prst="rect">
            <a:avLst/>
          </a:prstGeom>
          <a:noFill/>
        </p:spPr>
        <p:txBody>
          <a:bodyPr wrap="square" rtlCol="0">
            <a:spAutoFit/>
          </a:bodyPr>
          <a:lstStyle/>
          <a:p>
            <a:pPr marL="285750" indent="-285750" algn="l">
              <a:buFont typeface="Arial" panose="020B0604020202020204" pitchFamily="34" charset="0"/>
              <a:buChar char="•"/>
            </a:pPr>
            <a:r>
              <a:rPr lang="en-US" sz="2400" i="1" dirty="0"/>
              <a:t>S. aureus </a:t>
            </a:r>
            <a:r>
              <a:rPr lang="en-US" sz="2400" dirty="0"/>
              <a:t>has not been regarded as a urinary pathogen ~ 4% of urine cultures grow </a:t>
            </a:r>
            <a:r>
              <a:rPr lang="en-US" sz="2400" i="1" dirty="0"/>
              <a:t>S. aureus</a:t>
            </a:r>
          </a:p>
          <a:p>
            <a:pPr algn="l"/>
            <a:endParaRPr lang="en-US" sz="2400" dirty="0"/>
          </a:p>
          <a:p>
            <a:pPr marL="285750" indent="-285750" algn="l">
              <a:buFont typeface="Arial" panose="020B0604020202020204" pitchFamily="34" charset="0"/>
              <a:buChar char="•"/>
            </a:pPr>
            <a:r>
              <a:rPr lang="en-US" sz="2400" dirty="0"/>
              <a:t>Lacks the ability to adhere to the walls of the urethra</a:t>
            </a:r>
          </a:p>
          <a:p>
            <a:pPr marL="285750" indent="-285750" algn="l">
              <a:buFont typeface="Arial" panose="020B0604020202020204" pitchFamily="34" charset="0"/>
              <a:buChar char="•"/>
            </a:pPr>
            <a:endParaRPr lang="en-US" sz="2400" dirty="0"/>
          </a:p>
          <a:p>
            <a:pPr marL="285750" indent="-285750" algn="l">
              <a:buFont typeface="Arial" panose="020B0604020202020204" pitchFamily="34" charset="0"/>
              <a:buChar char="•"/>
            </a:pPr>
            <a:r>
              <a:rPr lang="en-US" sz="2400" dirty="0"/>
              <a:t>Clinical significance is a spectrum </a:t>
            </a:r>
          </a:p>
          <a:p>
            <a:pPr marL="742950" lvl="1" indent="-285750">
              <a:buFont typeface="Arial" panose="020B0604020202020204" pitchFamily="34" charset="0"/>
              <a:buChar char="•"/>
            </a:pPr>
            <a:r>
              <a:rPr lang="en-US" sz="2400" dirty="0"/>
              <a:t>Contamination </a:t>
            </a:r>
          </a:p>
          <a:p>
            <a:pPr marL="742950" lvl="1" indent="-285750">
              <a:buFont typeface="Arial" panose="020B0604020202020204" pitchFamily="34" charset="0"/>
              <a:buChar char="•"/>
            </a:pPr>
            <a:r>
              <a:rPr lang="en-US" sz="2400" dirty="0"/>
              <a:t>Colonization </a:t>
            </a:r>
          </a:p>
          <a:p>
            <a:pPr marL="742950" lvl="1" indent="-285750">
              <a:buFont typeface="Arial" panose="020B0604020202020204" pitchFamily="34" charset="0"/>
              <a:buChar char="•"/>
            </a:pPr>
            <a:r>
              <a:rPr lang="en-US" sz="2400" dirty="0"/>
              <a:t>Primary urinary tract infection </a:t>
            </a:r>
          </a:p>
          <a:p>
            <a:pPr marL="742950" lvl="1" indent="-285750">
              <a:buFont typeface="Arial" panose="020B0604020202020204" pitchFamily="34" charset="0"/>
              <a:buChar char="•"/>
            </a:pPr>
            <a:r>
              <a:rPr lang="en-US" sz="2400" i="1" dirty="0"/>
              <a:t>S. aureus </a:t>
            </a:r>
            <a:r>
              <a:rPr lang="en-US" sz="2400" dirty="0"/>
              <a:t>bacteremia(SAB) hematogenous spread</a:t>
            </a:r>
          </a:p>
          <a:p>
            <a:pPr marL="1200150" lvl="2" indent="-285750">
              <a:buFont typeface="Arial" panose="020B0604020202020204" pitchFamily="34" charset="0"/>
              <a:buChar char="•"/>
            </a:pPr>
            <a:r>
              <a:rPr lang="en-US" sz="2400" dirty="0"/>
              <a:t>Mortality range: 10-40% </a:t>
            </a:r>
          </a:p>
        </p:txBody>
      </p:sp>
      <p:sp>
        <p:nvSpPr>
          <p:cNvPr id="11" name="TextBox 10">
            <a:extLst>
              <a:ext uri="{FF2B5EF4-FFF2-40B4-BE49-F238E27FC236}">
                <a16:creationId xmlns:a16="http://schemas.microsoft.com/office/drawing/2014/main" id="{1D2430FC-C78C-196E-2624-C63A54B09024}"/>
              </a:ext>
            </a:extLst>
          </p:cNvPr>
          <p:cNvSpPr txBox="1"/>
          <p:nvPr/>
        </p:nvSpPr>
        <p:spPr>
          <a:xfrm>
            <a:off x="9762067" y="6261333"/>
            <a:ext cx="2537581" cy="2154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12121"/>
                </a:solidFill>
                <a:effectLst/>
                <a:uLnTx/>
                <a:uFillTx/>
                <a:latin typeface="Roboto" panose="02000000000000000000" pitchFamily="2" charset="0"/>
                <a:ea typeface="+mn-ea"/>
                <a:cs typeface="+mn-cs"/>
              </a:rPr>
              <a:t>Schuler F, Barth PJ, Open Forum Infect Dis. 2021</a:t>
            </a:r>
            <a:endParaRPr kumimoji="0" lang="en-US" sz="800" b="0" i="0" u="none" strike="noStrike" kern="1200" cap="none" spc="0" normalizeH="0" baseline="0" noProof="0" dirty="0">
              <a:ln>
                <a:noFill/>
              </a:ln>
              <a:solidFill>
                <a:srgbClr val="110057"/>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73900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93797D31-77A8-428E-9341-ED9E61A002B8}"/>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B944240A-535A-4BDF-AD45-1D1BCB3A6462}"/>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pic>
        <p:nvPicPr>
          <p:cNvPr id="4" name="Picture 3">
            <a:extLst>
              <a:ext uri="{FF2B5EF4-FFF2-40B4-BE49-F238E27FC236}">
                <a16:creationId xmlns:a16="http://schemas.microsoft.com/office/drawing/2014/main" id="{B7A579A5-D278-26B9-5755-9366534A0D8E}"/>
              </a:ext>
            </a:extLst>
          </p:cNvPr>
          <p:cNvPicPr>
            <a:picLocks noChangeAspect="1"/>
          </p:cNvPicPr>
          <p:nvPr/>
        </p:nvPicPr>
        <p:blipFill>
          <a:blip r:embed="rId5"/>
          <a:stretch>
            <a:fillRect/>
          </a:stretch>
        </p:blipFill>
        <p:spPr>
          <a:xfrm>
            <a:off x="687333" y="162938"/>
            <a:ext cx="10173867" cy="1328488"/>
          </a:xfrm>
          <a:prstGeom prst="rect">
            <a:avLst/>
          </a:prstGeom>
        </p:spPr>
      </p:pic>
      <p:sp>
        <p:nvSpPr>
          <p:cNvPr id="8" name="TextBox 7">
            <a:extLst>
              <a:ext uri="{FF2B5EF4-FFF2-40B4-BE49-F238E27FC236}">
                <a16:creationId xmlns:a16="http://schemas.microsoft.com/office/drawing/2014/main" id="{681D5E9A-FE3C-70BD-A00D-F75AF9AEC557}"/>
              </a:ext>
            </a:extLst>
          </p:cNvPr>
          <p:cNvSpPr txBox="1"/>
          <p:nvPr/>
        </p:nvSpPr>
        <p:spPr>
          <a:xfrm>
            <a:off x="787400" y="1429973"/>
            <a:ext cx="6874933" cy="738664"/>
          </a:xfrm>
          <a:prstGeom prst="rect">
            <a:avLst/>
          </a:prstGeom>
          <a:noFill/>
        </p:spPr>
        <p:txBody>
          <a:bodyPr wrap="square" rtlCol="0">
            <a:spAutoFit/>
          </a:bodyPr>
          <a:lstStyle/>
          <a:p>
            <a:r>
              <a:rPr lang="en-US" sz="2400" b="1" dirty="0">
                <a:solidFill>
                  <a:srgbClr val="AC2C16"/>
                </a:solidFill>
              </a:rPr>
              <a:t>Is SABU a risk factor for complicated SAB?  </a:t>
            </a:r>
          </a:p>
          <a:p>
            <a:endParaRPr lang="en-US" dirty="0"/>
          </a:p>
        </p:txBody>
      </p:sp>
      <p:graphicFrame>
        <p:nvGraphicFramePr>
          <p:cNvPr id="9" name="Table 8">
            <a:extLst>
              <a:ext uri="{FF2B5EF4-FFF2-40B4-BE49-F238E27FC236}">
                <a16:creationId xmlns:a16="http://schemas.microsoft.com/office/drawing/2014/main" id="{758E4B80-0A66-24DA-31FE-7B804664D780}"/>
              </a:ext>
            </a:extLst>
          </p:cNvPr>
          <p:cNvGraphicFramePr>
            <a:graphicFrameLocks noGrp="1"/>
          </p:cNvGraphicFramePr>
          <p:nvPr>
            <p:extLst>
              <p:ext uri="{D42A27DB-BD31-4B8C-83A1-F6EECF244321}">
                <p14:modId xmlns:p14="http://schemas.microsoft.com/office/powerpoint/2010/main" val="4138709385"/>
              </p:ext>
            </p:extLst>
          </p:nvPr>
        </p:nvGraphicFramePr>
        <p:xfrm>
          <a:off x="880533" y="1818009"/>
          <a:ext cx="9575800" cy="4297680"/>
        </p:xfrm>
        <a:graphic>
          <a:graphicData uri="http://schemas.openxmlformats.org/drawingml/2006/table">
            <a:tbl>
              <a:tblPr firstCol="1" bandRow="1">
                <a:tableStyleId>{5C22544A-7EE6-4342-B048-85BDC9FD1C3A}</a:tableStyleId>
              </a:tblPr>
              <a:tblGrid>
                <a:gridCol w="1745529">
                  <a:extLst>
                    <a:ext uri="{9D8B030D-6E8A-4147-A177-3AD203B41FA5}">
                      <a16:colId xmlns:a16="http://schemas.microsoft.com/office/drawing/2014/main" val="2203076020"/>
                    </a:ext>
                  </a:extLst>
                </a:gridCol>
                <a:gridCol w="7830271">
                  <a:extLst>
                    <a:ext uri="{9D8B030D-6E8A-4147-A177-3AD203B41FA5}">
                      <a16:colId xmlns:a16="http://schemas.microsoft.com/office/drawing/2014/main" val="2444328093"/>
                    </a:ext>
                  </a:extLst>
                </a:gridCol>
              </a:tblGrid>
              <a:tr h="624266">
                <a:tc>
                  <a:txBody>
                    <a:bodyPr/>
                    <a:lstStyle/>
                    <a:p>
                      <a:r>
                        <a:rPr lang="en-US" dirty="0"/>
                        <a:t>Study Design </a:t>
                      </a:r>
                    </a:p>
                  </a:txBody>
                  <a:tcPr/>
                </a:tc>
                <a:tc>
                  <a:txBody>
                    <a:bodyPr/>
                    <a:lstStyle/>
                    <a:p>
                      <a:r>
                        <a:rPr lang="en-US" dirty="0"/>
                        <a:t>Prospective observational study including all adults with SAB admitted within a 2-year period </a:t>
                      </a:r>
                    </a:p>
                  </a:txBody>
                  <a:tcPr/>
                </a:tc>
                <a:extLst>
                  <a:ext uri="{0D108BD9-81ED-4DB2-BD59-A6C34878D82A}">
                    <a16:rowId xmlns:a16="http://schemas.microsoft.com/office/drawing/2014/main" val="2164664459"/>
                  </a:ext>
                </a:extLst>
              </a:tr>
              <a:tr h="1159351">
                <a:tc>
                  <a:txBody>
                    <a:bodyPr/>
                    <a:lstStyle/>
                    <a:p>
                      <a:r>
                        <a:rPr lang="en-US" dirty="0"/>
                        <a:t>Demographics </a:t>
                      </a:r>
                    </a:p>
                  </a:txBody>
                  <a:tcPr/>
                </a:tc>
                <a:tc>
                  <a:txBody>
                    <a:bodyPr/>
                    <a:lstStyle/>
                    <a:p>
                      <a:r>
                        <a:rPr lang="en-US" dirty="0"/>
                        <a:t>N = 104 </a:t>
                      </a:r>
                    </a:p>
                    <a:p>
                      <a:r>
                        <a:rPr lang="en-US" dirty="0"/>
                        <a:t>Male: N = 75 (73%)</a:t>
                      </a:r>
                    </a:p>
                    <a:p>
                      <a:r>
                        <a:rPr lang="en-US" dirty="0"/>
                        <a:t>Median Age: 64</a:t>
                      </a:r>
                    </a:p>
                    <a:p>
                      <a:r>
                        <a:rPr lang="en-US" dirty="0"/>
                        <a:t>Severe sepsis: 43 (41)</a:t>
                      </a:r>
                    </a:p>
                  </a:txBody>
                  <a:tcPr/>
                </a:tc>
                <a:extLst>
                  <a:ext uri="{0D108BD9-81ED-4DB2-BD59-A6C34878D82A}">
                    <a16:rowId xmlns:a16="http://schemas.microsoft.com/office/drawing/2014/main" val="4112657409"/>
                  </a:ext>
                </a:extLst>
              </a:tr>
              <a:tr h="624266">
                <a:tc>
                  <a:txBody>
                    <a:bodyPr/>
                    <a:lstStyle/>
                    <a:p>
                      <a:r>
                        <a:rPr lang="en-US" dirty="0"/>
                        <a:t>Cultures </a:t>
                      </a:r>
                    </a:p>
                  </a:txBody>
                  <a:tcPr/>
                </a:tc>
                <a:tc>
                  <a:txBody>
                    <a:bodyPr/>
                    <a:lstStyle/>
                    <a:p>
                      <a:r>
                        <a:rPr lang="en-US" dirty="0"/>
                        <a:t>68 patients had urine cultures collected 23 (34%) of which had SABU</a:t>
                      </a:r>
                    </a:p>
                    <a:p>
                      <a:r>
                        <a:rPr lang="en-US" dirty="0"/>
                        <a:t>Patients were already confirmed to be </a:t>
                      </a:r>
                      <a:r>
                        <a:rPr lang="en-US" dirty="0" err="1"/>
                        <a:t>bacteremic</a:t>
                      </a:r>
                      <a:r>
                        <a:rPr lang="en-US" dirty="0"/>
                        <a:t> prior to urine culture </a:t>
                      </a:r>
                    </a:p>
                  </a:txBody>
                  <a:tcPr/>
                </a:tc>
                <a:extLst>
                  <a:ext uri="{0D108BD9-81ED-4DB2-BD59-A6C34878D82A}">
                    <a16:rowId xmlns:a16="http://schemas.microsoft.com/office/drawing/2014/main" val="608604091"/>
                  </a:ext>
                </a:extLst>
              </a:tr>
              <a:tr h="1159351">
                <a:tc>
                  <a:txBody>
                    <a:bodyPr/>
                    <a:lstStyle/>
                    <a:p>
                      <a:r>
                        <a:rPr lang="en-US" dirty="0"/>
                        <a:t>Outcomes</a:t>
                      </a:r>
                    </a:p>
                  </a:txBody>
                  <a:tcPr/>
                </a:tc>
                <a:tc>
                  <a:txBody>
                    <a:bodyPr/>
                    <a:lstStyle/>
                    <a:p>
                      <a:r>
                        <a:rPr lang="en-US" dirty="0"/>
                        <a:t>45 patients were found to have complicated SAB (endocarditis, osteomyelitis, septic arthritis). </a:t>
                      </a:r>
                    </a:p>
                    <a:p>
                      <a:r>
                        <a:rPr lang="pt-BR" dirty="0"/>
                        <a:t>In a univariate analysis concomitant bacteriuria (47% vs 19%, P=0.016, χ2=5.8, N=68; RR=2.5) was associated with complicated SAB</a:t>
                      </a:r>
                      <a:endParaRPr lang="en-US" dirty="0"/>
                    </a:p>
                  </a:txBody>
                  <a:tcPr/>
                </a:tc>
                <a:extLst>
                  <a:ext uri="{0D108BD9-81ED-4DB2-BD59-A6C34878D82A}">
                    <a16:rowId xmlns:a16="http://schemas.microsoft.com/office/drawing/2014/main" val="714784203"/>
                  </a:ext>
                </a:extLst>
              </a:tr>
              <a:tr h="624266">
                <a:tc>
                  <a:txBody>
                    <a:bodyPr/>
                    <a:lstStyle/>
                    <a:p>
                      <a:r>
                        <a:rPr lang="en-US" dirty="0"/>
                        <a:t>Conclusion </a:t>
                      </a:r>
                    </a:p>
                  </a:txBody>
                  <a:tcPr/>
                </a:tc>
                <a:tc>
                  <a:txBody>
                    <a:bodyPr/>
                    <a:lstStyle/>
                    <a:p>
                      <a:r>
                        <a:rPr lang="en-US" dirty="0"/>
                        <a:t>SABU is likely a marker of high bacterial burden leading hematogenous seeding of the kidneys  </a:t>
                      </a:r>
                    </a:p>
                  </a:txBody>
                  <a:tcPr/>
                </a:tc>
                <a:extLst>
                  <a:ext uri="{0D108BD9-81ED-4DB2-BD59-A6C34878D82A}">
                    <a16:rowId xmlns:a16="http://schemas.microsoft.com/office/drawing/2014/main" val="1325832819"/>
                  </a:ext>
                </a:extLst>
              </a:tr>
            </a:tbl>
          </a:graphicData>
        </a:graphic>
      </p:graphicFrame>
      <p:sp>
        <p:nvSpPr>
          <p:cNvPr id="11" name="TextBox 10">
            <a:extLst>
              <a:ext uri="{FF2B5EF4-FFF2-40B4-BE49-F238E27FC236}">
                <a16:creationId xmlns:a16="http://schemas.microsoft.com/office/drawing/2014/main" id="{78722EAC-FBD7-B6C3-A5B7-7F1E9658CE19}"/>
              </a:ext>
            </a:extLst>
          </p:cNvPr>
          <p:cNvSpPr txBox="1"/>
          <p:nvPr/>
        </p:nvSpPr>
        <p:spPr>
          <a:xfrm>
            <a:off x="9167645" y="6269348"/>
            <a:ext cx="3105998"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110057"/>
                </a:solidFill>
                <a:effectLst/>
                <a:uLnTx/>
                <a:uFillTx/>
                <a:latin typeface="Arial"/>
                <a:ea typeface="+mn-ea"/>
                <a:cs typeface="+mn-cs"/>
              </a:rPr>
              <a:t>Pulcini, C. et.al., </a:t>
            </a:r>
            <a:r>
              <a:rPr kumimoji="0" lang="en-US" sz="900" b="0" i="1" u="none" strike="noStrike" kern="1200" cap="none" spc="0" normalizeH="0" baseline="0" noProof="0">
                <a:ln>
                  <a:noFill/>
                </a:ln>
                <a:solidFill>
                  <a:srgbClr val="110057"/>
                </a:solidFill>
                <a:effectLst/>
                <a:uLnTx/>
                <a:uFillTx/>
                <a:latin typeface="Arial"/>
                <a:ea typeface="+mn-ea"/>
                <a:cs typeface="+mn-cs"/>
              </a:rPr>
              <a:t>Journal of Infection</a:t>
            </a:r>
            <a:r>
              <a:rPr kumimoji="0" lang="en-US" sz="900" b="0" i="0" u="none" strike="noStrike" kern="1200" cap="none" spc="0" normalizeH="0" baseline="0" noProof="0">
                <a:ln>
                  <a:noFill/>
                </a:ln>
                <a:solidFill>
                  <a:srgbClr val="110057"/>
                </a:solidFill>
                <a:effectLst/>
                <a:uLnTx/>
                <a:uFillTx/>
                <a:latin typeface="Arial"/>
                <a:ea typeface="+mn-ea"/>
                <a:cs typeface="+mn-cs"/>
              </a:rPr>
              <a:t>, </a:t>
            </a:r>
            <a:r>
              <a:rPr kumimoji="0" lang="en-US" sz="900" b="0" i="1" u="none" strike="noStrike" kern="1200" cap="none" spc="0" normalizeH="0" baseline="0" noProof="0">
                <a:ln>
                  <a:noFill/>
                </a:ln>
                <a:solidFill>
                  <a:srgbClr val="110057"/>
                </a:solidFill>
                <a:effectLst/>
                <a:uLnTx/>
                <a:uFillTx/>
                <a:latin typeface="Arial"/>
                <a:ea typeface="+mn-ea"/>
                <a:cs typeface="+mn-cs"/>
              </a:rPr>
              <a:t>59</a:t>
            </a:r>
            <a:r>
              <a:rPr kumimoji="0" lang="en-US" sz="900" b="0" i="0" u="none" strike="noStrike" kern="1200" cap="none" spc="0" normalizeH="0" baseline="0" noProof="0">
                <a:ln>
                  <a:noFill/>
                </a:ln>
                <a:solidFill>
                  <a:srgbClr val="110057"/>
                </a:solidFill>
                <a:effectLst/>
                <a:uLnTx/>
                <a:uFillTx/>
                <a:latin typeface="Arial"/>
                <a:ea typeface="+mn-ea"/>
                <a:cs typeface="+mn-cs"/>
              </a:rPr>
              <a:t>(4), 240–246</a:t>
            </a:r>
            <a:endParaRPr kumimoji="0" lang="en-US" sz="900" b="0" i="0" u="none" strike="noStrike" kern="1200" cap="none" spc="0" normalizeH="0" baseline="0" noProof="0" dirty="0">
              <a:ln>
                <a:noFill/>
              </a:ln>
              <a:solidFill>
                <a:srgbClr val="110057"/>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4130573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7204B-3A57-35D4-1DF5-48A56E7BDDA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96C1854-46A1-F336-FB64-95B5E62D3213}"/>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9D0C422E-9BF3-A97C-C22C-4B7C02312F18}"/>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5C912E51-C0FD-B329-6AFB-C981E78212D4}"/>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E6C5123D-7D86-DA85-3ED0-3ACB3206AFDF}"/>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5B2A62F5-6147-C804-0864-32B53EF28AED}"/>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pic>
        <p:nvPicPr>
          <p:cNvPr id="4" name="Picture 3">
            <a:extLst>
              <a:ext uri="{FF2B5EF4-FFF2-40B4-BE49-F238E27FC236}">
                <a16:creationId xmlns:a16="http://schemas.microsoft.com/office/drawing/2014/main" id="{83F6EE2C-9D33-5945-7D18-EF3849D65971}"/>
              </a:ext>
            </a:extLst>
          </p:cNvPr>
          <p:cNvPicPr>
            <a:picLocks noChangeAspect="1"/>
          </p:cNvPicPr>
          <p:nvPr/>
        </p:nvPicPr>
        <p:blipFill>
          <a:blip r:embed="rId5"/>
          <a:stretch>
            <a:fillRect/>
          </a:stretch>
        </p:blipFill>
        <p:spPr>
          <a:xfrm>
            <a:off x="601133" y="125401"/>
            <a:ext cx="8877193" cy="1928183"/>
          </a:xfrm>
          <a:prstGeom prst="rect">
            <a:avLst/>
          </a:prstGeom>
        </p:spPr>
      </p:pic>
      <p:sp>
        <p:nvSpPr>
          <p:cNvPr id="8" name="TextBox 7">
            <a:extLst>
              <a:ext uri="{FF2B5EF4-FFF2-40B4-BE49-F238E27FC236}">
                <a16:creationId xmlns:a16="http://schemas.microsoft.com/office/drawing/2014/main" id="{49D23022-992A-FF17-C7E6-508C702C545C}"/>
              </a:ext>
            </a:extLst>
          </p:cNvPr>
          <p:cNvSpPr txBox="1"/>
          <p:nvPr/>
        </p:nvSpPr>
        <p:spPr>
          <a:xfrm>
            <a:off x="1016089" y="2076591"/>
            <a:ext cx="9338734" cy="738664"/>
          </a:xfrm>
          <a:prstGeom prst="rect">
            <a:avLst/>
          </a:prstGeom>
          <a:noFill/>
        </p:spPr>
        <p:txBody>
          <a:bodyPr wrap="square" rtlCol="0">
            <a:spAutoFit/>
          </a:bodyPr>
          <a:lstStyle/>
          <a:p>
            <a:r>
              <a:rPr lang="en-US" sz="2400" b="1" dirty="0">
                <a:solidFill>
                  <a:srgbClr val="AC2C16"/>
                </a:solidFill>
              </a:rPr>
              <a:t>Describe characteristics of patients with SABU and concomitant SAB </a:t>
            </a:r>
          </a:p>
          <a:p>
            <a:endParaRPr lang="en-US" dirty="0"/>
          </a:p>
        </p:txBody>
      </p:sp>
      <p:graphicFrame>
        <p:nvGraphicFramePr>
          <p:cNvPr id="9" name="Table 8">
            <a:extLst>
              <a:ext uri="{FF2B5EF4-FFF2-40B4-BE49-F238E27FC236}">
                <a16:creationId xmlns:a16="http://schemas.microsoft.com/office/drawing/2014/main" id="{AF0BEE31-D3C7-BC1D-7F6F-7581EB01E255}"/>
              </a:ext>
            </a:extLst>
          </p:cNvPr>
          <p:cNvGraphicFramePr>
            <a:graphicFrameLocks noGrp="1"/>
          </p:cNvGraphicFramePr>
          <p:nvPr>
            <p:extLst>
              <p:ext uri="{D42A27DB-BD31-4B8C-83A1-F6EECF244321}">
                <p14:modId xmlns:p14="http://schemas.microsoft.com/office/powerpoint/2010/main" val="4174399202"/>
              </p:ext>
            </p:extLst>
          </p:nvPr>
        </p:nvGraphicFramePr>
        <p:xfrm>
          <a:off x="1127935" y="2606542"/>
          <a:ext cx="8877193" cy="3108960"/>
        </p:xfrm>
        <a:graphic>
          <a:graphicData uri="http://schemas.openxmlformats.org/drawingml/2006/table">
            <a:tbl>
              <a:tblPr firstCol="1" bandRow="1">
                <a:tableStyleId>{5C22544A-7EE6-4342-B048-85BDC9FD1C3A}</a:tableStyleId>
              </a:tblPr>
              <a:tblGrid>
                <a:gridCol w="1618183">
                  <a:extLst>
                    <a:ext uri="{9D8B030D-6E8A-4147-A177-3AD203B41FA5}">
                      <a16:colId xmlns:a16="http://schemas.microsoft.com/office/drawing/2014/main" val="2203076020"/>
                    </a:ext>
                  </a:extLst>
                </a:gridCol>
                <a:gridCol w="7259010">
                  <a:extLst>
                    <a:ext uri="{9D8B030D-6E8A-4147-A177-3AD203B41FA5}">
                      <a16:colId xmlns:a16="http://schemas.microsoft.com/office/drawing/2014/main" val="2444328093"/>
                    </a:ext>
                  </a:extLst>
                </a:gridCol>
              </a:tblGrid>
              <a:tr h="0">
                <a:tc>
                  <a:txBody>
                    <a:bodyPr/>
                    <a:lstStyle/>
                    <a:p>
                      <a:r>
                        <a:rPr lang="en-US" dirty="0"/>
                        <a:t>Study Design </a:t>
                      </a:r>
                    </a:p>
                  </a:txBody>
                  <a:tcPr/>
                </a:tc>
                <a:tc>
                  <a:txBody>
                    <a:bodyPr/>
                    <a:lstStyle/>
                    <a:p>
                      <a:r>
                        <a:rPr lang="en-US" dirty="0"/>
                        <a:t>Retrospective study evaluating all patients with SABU comparing characteristics of those with and without SAB </a:t>
                      </a:r>
                    </a:p>
                  </a:txBody>
                  <a:tcPr/>
                </a:tc>
                <a:extLst>
                  <a:ext uri="{0D108BD9-81ED-4DB2-BD59-A6C34878D82A}">
                    <a16:rowId xmlns:a16="http://schemas.microsoft.com/office/drawing/2014/main" val="2164664459"/>
                  </a:ext>
                </a:extLst>
              </a:tr>
              <a:tr h="370840">
                <a:tc>
                  <a:txBody>
                    <a:bodyPr/>
                    <a:lstStyle/>
                    <a:p>
                      <a:r>
                        <a:rPr lang="en-US" dirty="0"/>
                        <a:t>Demographics </a:t>
                      </a:r>
                    </a:p>
                  </a:txBody>
                  <a:tcPr/>
                </a:tc>
                <a:tc>
                  <a:txBody>
                    <a:bodyPr/>
                    <a:lstStyle/>
                    <a:p>
                      <a:r>
                        <a:rPr lang="en-US" dirty="0"/>
                        <a:t>N = 2054 </a:t>
                      </a:r>
                    </a:p>
                    <a:p>
                      <a:r>
                        <a:rPr lang="en-US" dirty="0"/>
                        <a:t>Median Age: 62</a:t>
                      </a:r>
                    </a:p>
                    <a:p>
                      <a:r>
                        <a:rPr lang="en-US" dirty="0"/>
                        <a:t>Population predominantly male 51.3%</a:t>
                      </a:r>
                    </a:p>
                  </a:txBody>
                  <a:tcPr/>
                </a:tc>
                <a:extLst>
                  <a:ext uri="{0D108BD9-81ED-4DB2-BD59-A6C34878D82A}">
                    <a16:rowId xmlns:a16="http://schemas.microsoft.com/office/drawing/2014/main" val="4112657409"/>
                  </a:ext>
                </a:extLst>
              </a:tr>
              <a:tr h="370840">
                <a:tc>
                  <a:txBody>
                    <a:bodyPr/>
                    <a:lstStyle/>
                    <a:p>
                      <a:r>
                        <a:rPr lang="en-US" dirty="0"/>
                        <a:t>Outcomes</a:t>
                      </a:r>
                    </a:p>
                  </a:txBody>
                  <a:tcPr/>
                </a:tc>
                <a:tc>
                  <a:txBody>
                    <a:bodyPr/>
                    <a:lstStyle/>
                    <a:p>
                      <a:r>
                        <a:rPr lang="en-US" dirty="0"/>
                        <a:t>175 (6.9%) patients with SABU were found to have concomitant SAB</a:t>
                      </a:r>
                    </a:p>
                    <a:p>
                      <a:r>
                        <a:rPr lang="en-US" dirty="0"/>
                        <a:t>69.7% of SABU + SAB are elderly male patients</a:t>
                      </a:r>
                    </a:p>
                    <a:p>
                      <a:r>
                        <a:rPr lang="en-US" dirty="0"/>
                        <a:t>18.5% had a urinary catheter present </a:t>
                      </a:r>
                    </a:p>
                  </a:txBody>
                  <a:tcPr/>
                </a:tc>
                <a:extLst>
                  <a:ext uri="{0D108BD9-81ED-4DB2-BD59-A6C34878D82A}">
                    <a16:rowId xmlns:a16="http://schemas.microsoft.com/office/drawing/2014/main" val="714784203"/>
                  </a:ext>
                </a:extLst>
              </a:tr>
              <a:tr h="370840">
                <a:tc>
                  <a:txBody>
                    <a:bodyPr/>
                    <a:lstStyle/>
                    <a:p>
                      <a:r>
                        <a:rPr lang="en-US" dirty="0"/>
                        <a:t>Conclusion </a:t>
                      </a:r>
                    </a:p>
                  </a:txBody>
                  <a:tcPr/>
                </a:tc>
                <a:tc>
                  <a:txBody>
                    <a:bodyPr/>
                    <a:lstStyle/>
                    <a:p>
                      <a:r>
                        <a:rPr lang="en-US" dirty="0"/>
                        <a:t>SABU + SAB was found predominantly in geriatric male patients with urologic abnormalities, diabetes, and or dementia </a:t>
                      </a:r>
                    </a:p>
                  </a:txBody>
                  <a:tcPr/>
                </a:tc>
                <a:extLst>
                  <a:ext uri="{0D108BD9-81ED-4DB2-BD59-A6C34878D82A}">
                    <a16:rowId xmlns:a16="http://schemas.microsoft.com/office/drawing/2014/main" val="1325832819"/>
                  </a:ext>
                </a:extLst>
              </a:tr>
            </a:tbl>
          </a:graphicData>
        </a:graphic>
      </p:graphicFrame>
      <p:sp>
        <p:nvSpPr>
          <p:cNvPr id="11" name="TextBox 10">
            <a:extLst>
              <a:ext uri="{FF2B5EF4-FFF2-40B4-BE49-F238E27FC236}">
                <a16:creationId xmlns:a16="http://schemas.microsoft.com/office/drawing/2014/main" id="{657458F2-5FD6-E95A-B017-BFEB15D4E647}"/>
              </a:ext>
            </a:extLst>
          </p:cNvPr>
          <p:cNvSpPr txBox="1"/>
          <p:nvPr/>
        </p:nvSpPr>
        <p:spPr>
          <a:xfrm>
            <a:off x="8983133" y="6314630"/>
            <a:ext cx="2959764" cy="2154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110057"/>
                </a:solidFill>
                <a:effectLst/>
                <a:uLnTx/>
                <a:uFillTx/>
                <a:latin typeface="Arial"/>
                <a:ea typeface="+mn-ea"/>
                <a:cs typeface="+mn-cs"/>
              </a:rPr>
              <a:t>Stokes, W et. al. </a:t>
            </a:r>
            <a:r>
              <a:rPr kumimoji="0" lang="en-US" sz="800" b="0" i="1" u="none" strike="noStrike" kern="1200" cap="none" spc="0" normalizeH="0" baseline="0" noProof="0">
                <a:ln>
                  <a:noFill/>
                </a:ln>
                <a:solidFill>
                  <a:srgbClr val="110057"/>
                </a:solidFill>
                <a:effectLst/>
                <a:uLnTx/>
                <a:uFillTx/>
                <a:latin typeface="Arial"/>
                <a:ea typeface="+mn-ea"/>
                <a:cs typeface="+mn-cs"/>
              </a:rPr>
              <a:t>Clinical Infectious Diseases</a:t>
            </a:r>
            <a:r>
              <a:rPr kumimoji="0" lang="en-US" sz="800" b="0" i="0" u="none" strike="noStrike" kern="1200" cap="none" spc="0" normalizeH="0" baseline="0" noProof="0">
                <a:ln>
                  <a:noFill/>
                </a:ln>
                <a:solidFill>
                  <a:srgbClr val="110057"/>
                </a:solidFill>
                <a:effectLst/>
                <a:uLnTx/>
                <a:uFillTx/>
                <a:latin typeface="Arial"/>
                <a:ea typeface="+mn-ea"/>
                <a:cs typeface="+mn-cs"/>
              </a:rPr>
              <a:t>, </a:t>
            </a:r>
            <a:r>
              <a:rPr kumimoji="0" lang="en-US" sz="800" b="0" i="1" u="none" strike="noStrike" kern="1200" cap="none" spc="0" normalizeH="0" baseline="0" noProof="0">
                <a:ln>
                  <a:noFill/>
                </a:ln>
                <a:solidFill>
                  <a:srgbClr val="110057"/>
                </a:solidFill>
                <a:effectLst/>
                <a:uLnTx/>
                <a:uFillTx/>
                <a:latin typeface="Arial"/>
                <a:ea typeface="+mn-ea"/>
                <a:cs typeface="+mn-cs"/>
              </a:rPr>
              <a:t>69</a:t>
            </a:r>
            <a:r>
              <a:rPr kumimoji="0" lang="en-US" sz="800" b="0" i="0" u="none" strike="noStrike" kern="1200" cap="none" spc="0" normalizeH="0" baseline="0" noProof="0">
                <a:ln>
                  <a:noFill/>
                </a:ln>
                <a:solidFill>
                  <a:srgbClr val="110057"/>
                </a:solidFill>
                <a:effectLst/>
                <a:uLnTx/>
                <a:uFillTx/>
                <a:latin typeface="Arial"/>
                <a:ea typeface="+mn-ea"/>
                <a:cs typeface="+mn-cs"/>
              </a:rPr>
              <a:t>(6), 963–969</a:t>
            </a:r>
            <a:endParaRPr kumimoji="0" lang="en-US" sz="800" b="0" i="0" u="none" strike="noStrike" kern="1200" cap="none" spc="0" normalizeH="0" baseline="0" noProof="0" dirty="0">
              <a:ln>
                <a:noFill/>
              </a:ln>
              <a:solidFill>
                <a:srgbClr val="110057"/>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2859095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94224-D7D8-F140-7C0E-1CD096BEFD7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7C48E273-BD95-3D56-E7BE-2692CC0693E2}"/>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85B0A8A7-7EB4-0894-2EEF-CC59DEF683F9}"/>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2684EFA8-14D4-A6B8-07C2-AEFCB7E11CD9}"/>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7E194E2B-1A4E-AEE1-75CA-877B5C58180D}"/>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35C09917-9858-C6BA-33B1-D9C7764AB7B1}"/>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pic>
        <p:nvPicPr>
          <p:cNvPr id="4" name="Picture 3">
            <a:extLst>
              <a:ext uri="{FF2B5EF4-FFF2-40B4-BE49-F238E27FC236}">
                <a16:creationId xmlns:a16="http://schemas.microsoft.com/office/drawing/2014/main" id="{17F276BE-8DCD-3B06-9E7A-8CF7AF5A2B49}"/>
              </a:ext>
            </a:extLst>
          </p:cNvPr>
          <p:cNvPicPr>
            <a:picLocks noChangeAspect="1"/>
          </p:cNvPicPr>
          <p:nvPr/>
        </p:nvPicPr>
        <p:blipFill>
          <a:blip r:embed="rId5"/>
          <a:stretch>
            <a:fillRect/>
          </a:stretch>
        </p:blipFill>
        <p:spPr>
          <a:xfrm>
            <a:off x="1016089" y="910451"/>
            <a:ext cx="5106647" cy="3603967"/>
          </a:xfrm>
          <a:prstGeom prst="rect">
            <a:avLst/>
          </a:prstGeom>
        </p:spPr>
      </p:pic>
      <p:pic>
        <p:nvPicPr>
          <p:cNvPr id="8" name="Picture 7">
            <a:extLst>
              <a:ext uri="{FF2B5EF4-FFF2-40B4-BE49-F238E27FC236}">
                <a16:creationId xmlns:a16="http://schemas.microsoft.com/office/drawing/2014/main" id="{25F69376-468A-F8F1-1D66-FE466A87A584}"/>
              </a:ext>
            </a:extLst>
          </p:cNvPr>
          <p:cNvPicPr>
            <a:picLocks noChangeAspect="1"/>
          </p:cNvPicPr>
          <p:nvPr/>
        </p:nvPicPr>
        <p:blipFill>
          <a:blip r:embed="rId6"/>
          <a:stretch>
            <a:fillRect/>
          </a:stretch>
        </p:blipFill>
        <p:spPr>
          <a:xfrm>
            <a:off x="6431571" y="1074502"/>
            <a:ext cx="5106647" cy="3420577"/>
          </a:xfrm>
          <a:prstGeom prst="rect">
            <a:avLst/>
          </a:prstGeom>
        </p:spPr>
      </p:pic>
      <p:sp>
        <p:nvSpPr>
          <p:cNvPr id="11" name="TextBox 10">
            <a:extLst>
              <a:ext uri="{FF2B5EF4-FFF2-40B4-BE49-F238E27FC236}">
                <a16:creationId xmlns:a16="http://schemas.microsoft.com/office/drawing/2014/main" id="{5FBA487A-9004-1D54-332A-AA81EC16A075}"/>
              </a:ext>
            </a:extLst>
          </p:cNvPr>
          <p:cNvSpPr txBox="1"/>
          <p:nvPr/>
        </p:nvSpPr>
        <p:spPr>
          <a:xfrm>
            <a:off x="2384078" y="4467365"/>
            <a:ext cx="2218267" cy="461665"/>
          </a:xfrm>
          <a:prstGeom prst="rect">
            <a:avLst/>
          </a:prstGeom>
          <a:noFill/>
        </p:spPr>
        <p:txBody>
          <a:bodyPr wrap="square" rtlCol="0">
            <a:spAutoFit/>
          </a:bodyPr>
          <a:lstStyle/>
          <a:p>
            <a:pPr algn="l"/>
            <a:r>
              <a:rPr lang="en-US" sz="2400" b="1" dirty="0">
                <a:solidFill>
                  <a:srgbClr val="AC2C16"/>
                </a:solidFill>
              </a:rPr>
              <a:t>Rate of SABU</a:t>
            </a:r>
          </a:p>
        </p:txBody>
      </p:sp>
      <p:sp>
        <p:nvSpPr>
          <p:cNvPr id="12" name="TextBox 11">
            <a:extLst>
              <a:ext uri="{FF2B5EF4-FFF2-40B4-BE49-F238E27FC236}">
                <a16:creationId xmlns:a16="http://schemas.microsoft.com/office/drawing/2014/main" id="{E33D697C-3E8F-39FD-D8A1-E5A3FB45637F}"/>
              </a:ext>
            </a:extLst>
          </p:cNvPr>
          <p:cNvSpPr txBox="1"/>
          <p:nvPr/>
        </p:nvSpPr>
        <p:spPr>
          <a:xfrm>
            <a:off x="7589657" y="4495080"/>
            <a:ext cx="2790477" cy="738664"/>
          </a:xfrm>
          <a:prstGeom prst="rect">
            <a:avLst/>
          </a:prstGeom>
          <a:noFill/>
        </p:spPr>
        <p:txBody>
          <a:bodyPr wrap="square" rtlCol="0">
            <a:spAutoFit/>
          </a:bodyPr>
          <a:lstStyle/>
          <a:p>
            <a:r>
              <a:rPr lang="en-US" sz="2400" b="1" dirty="0">
                <a:solidFill>
                  <a:srgbClr val="AC2C16"/>
                </a:solidFill>
              </a:rPr>
              <a:t>Rate of SABU + SAB</a:t>
            </a:r>
          </a:p>
          <a:p>
            <a:endParaRPr lang="en-US" dirty="0"/>
          </a:p>
        </p:txBody>
      </p:sp>
    </p:spTree>
    <p:custDataLst>
      <p:tags r:id="rId1"/>
    </p:custDataLst>
    <p:extLst>
      <p:ext uri="{BB962C8B-B14F-4D97-AF65-F5344CB8AC3E}">
        <p14:creationId xmlns:p14="http://schemas.microsoft.com/office/powerpoint/2010/main" val="1068543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D2AD2-F21A-B3AD-6A63-10CF34C71530}"/>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1F3B83B-7BFA-4296-3559-73FDB6BB0258}"/>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E02EC0F1-BFC6-6AAB-6FED-63644D59607E}"/>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7684983-B825-01DD-B327-202AC15AF876}"/>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EA76E6D6-CE8E-FC12-1558-2C3A50A28963}"/>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EF4AE90D-3F1A-8E3B-AED8-80C348F7595C}"/>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pic>
        <p:nvPicPr>
          <p:cNvPr id="4" name="Picture 3">
            <a:extLst>
              <a:ext uri="{FF2B5EF4-FFF2-40B4-BE49-F238E27FC236}">
                <a16:creationId xmlns:a16="http://schemas.microsoft.com/office/drawing/2014/main" id="{25A84395-7206-8959-5DAE-40C8AEEAB898}"/>
              </a:ext>
            </a:extLst>
          </p:cNvPr>
          <p:cNvPicPr>
            <a:picLocks noChangeAspect="1"/>
          </p:cNvPicPr>
          <p:nvPr/>
        </p:nvPicPr>
        <p:blipFill>
          <a:blip r:embed="rId5"/>
          <a:stretch>
            <a:fillRect/>
          </a:stretch>
        </p:blipFill>
        <p:spPr>
          <a:xfrm>
            <a:off x="373933" y="193022"/>
            <a:ext cx="10659099" cy="1634060"/>
          </a:xfrm>
          <a:prstGeom prst="rect">
            <a:avLst/>
          </a:prstGeom>
        </p:spPr>
      </p:pic>
      <p:sp>
        <p:nvSpPr>
          <p:cNvPr id="8" name="TextBox 7">
            <a:extLst>
              <a:ext uri="{FF2B5EF4-FFF2-40B4-BE49-F238E27FC236}">
                <a16:creationId xmlns:a16="http://schemas.microsoft.com/office/drawing/2014/main" id="{D49EB8EA-B35C-7F59-1FD4-4DF7996D46B8}"/>
              </a:ext>
            </a:extLst>
          </p:cNvPr>
          <p:cNvSpPr txBox="1"/>
          <p:nvPr/>
        </p:nvSpPr>
        <p:spPr>
          <a:xfrm>
            <a:off x="499533" y="1825310"/>
            <a:ext cx="9372600" cy="738664"/>
          </a:xfrm>
          <a:prstGeom prst="rect">
            <a:avLst/>
          </a:prstGeom>
          <a:noFill/>
        </p:spPr>
        <p:txBody>
          <a:bodyPr wrap="square" rtlCol="0">
            <a:spAutoFit/>
          </a:bodyPr>
          <a:lstStyle/>
          <a:p>
            <a:r>
              <a:rPr lang="en-US" sz="2400" b="1" dirty="0">
                <a:solidFill>
                  <a:srgbClr val="AC2C16"/>
                </a:solidFill>
              </a:rPr>
              <a:t>Is SABU associated with deep seated infections and worse prognosis? </a:t>
            </a:r>
          </a:p>
          <a:p>
            <a:endParaRPr lang="en-US" dirty="0"/>
          </a:p>
        </p:txBody>
      </p:sp>
      <p:graphicFrame>
        <p:nvGraphicFramePr>
          <p:cNvPr id="9" name="Table 8">
            <a:extLst>
              <a:ext uri="{FF2B5EF4-FFF2-40B4-BE49-F238E27FC236}">
                <a16:creationId xmlns:a16="http://schemas.microsoft.com/office/drawing/2014/main" id="{D27731A2-DE8B-DEA5-F62A-27988EB0AA81}"/>
              </a:ext>
            </a:extLst>
          </p:cNvPr>
          <p:cNvGraphicFramePr>
            <a:graphicFrameLocks noGrp="1"/>
          </p:cNvGraphicFramePr>
          <p:nvPr>
            <p:extLst>
              <p:ext uri="{D42A27DB-BD31-4B8C-83A1-F6EECF244321}">
                <p14:modId xmlns:p14="http://schemas.microsoft.com/office/powerpoint/2010/main" val="2058238093"/>
              </p:ext>
            </p:extLst>
          </p:nvPr>
        </p:nvGraphicFramePr>
        <p:xfrm>
          <a:off x="529880" y="2300541"/>
          <a:ext cx="10019587" cy="3383280"/>
        </p:xfrm>
        <a:graphic>
          <a:graphicData uri="http://schemas.openxmlformats.org/drawingml/2006/table">
            <a:tbl>
              <a:tblPr firstCol="1" bandRow="1">
                <a:tableStyleId>{5C22544A-7EE6-4342-B048-85BDC9FD1C3A}</a:tableStyleId>
              </a:tblPr>
              <a:tblGrid>
                <a:gridCol w="1778169">
                  <a:extLst>
                    <a:ext uri="{9D8B030D-6E8A-4147-A177-3AD203B41FA5}">
                      <a16:colId xmlns:a16="http://schemas.microsoft.com/office/drawing/2014/main" val="2203076020"/>
                    </a:ext>
                  </a:extLst>
                </a:gridCol>
                <a:gridCol w="8241418">
                  <a:extLst>
                    <a:ext uri="{9D8B030D-6E8A-4147-A177-3AD203B41FA5}">
                      <a16:colId xmlns:a16="http://schemas.microsoft.com/office/drawing/2014/main" val="2444328093"/>
                    </a:ext>
                  </a:extLst>
                </a:gridCol>
              </a:tblGrid>
              <a:tr h="0">
                <a:tc>
                  <a:txBody>
                    <a:bodyPr/>
                    <a:lstStyle/>
                    <a:p>
                      <a:r>
                        <a:rPr lang="en-US" dirty="0"/>
                        <a:t>Study Design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Meta-analysis of nine relevant studies including N = 1429 patients with SAB   </a:t>
                      </a:r>
                    </a:p>
                  </a:txBody>
                  <a:tcPr/>
                </a:tc>
                <a:extLst>
                  <a:ext uri="{0D108BD9-81ED-4DB2-BD59-A6C34878D82A}">
                    <a16:rowId xmlns:a16="http://schemas.microsoft.com/office/drawing/2014/main" val="2164664459"/>
                  </a:ext>
                </a:extLst>
              </a:tr>
              <a:tr h="370840">
                <a:tc>
                  <a:txBody>
                    <a:bodyPr/>
                    <a:lstStyle/>
                    <a:p>
                      <a:r>
                        <a:rPr lang="en-US" dirty="0"/>
                        <a:t>Study Selection</a:t>
                      </a:r>
                    </a:p>
                  </a:txBody>
                  <a:tcPr/>
                </a:tc>
                <a:tc>
                  <a:txBody>
                    <a:bodyPr/>
                    <a:lstStyle/>
                    <a:p>
                      <a:r>
                        <a:rPr lang="en-US" dirty="0"/>
                        <a:t>Any study comparing patients with SAB+ SABU and SAB without SABU. Outcomes assessed included the association SABU with endocarditis and bone/joint infections</a:t>
                      </a:r>
                    </a:p>
                  </a:txBody>
                  <a:tcPr/>
                </a:tc>
                <a:extLst>
                  <a:ext uri="{0D108BD9-81ED-4DB2-BD59-A6C34878D82A}">
                    <a16:rowId xmlns:a16="http://schemas.microsoft.com/office/drawing/2014/main" val="4112657409"/>
                  </a:ext>
                </a:extLst>
              </a:tr>
              <a:tr h="370840">
                <a:tc>
                  <a:txBody>
                    <a:bodyPr/>
                    <a:lstStyle/>
                    <a:p>
                      <a:r>
                        <a:rPr lang="en-US" dirty="0"/>
                        <a:t>Outcomes</a:t>
                      </a:r>
                    </a:p>
                  </a:txBody>
                  <a:tcPr/>
                </a:tc>
                <a:tc>
                  <a:txBody>
                    <a:bodyPr/>
                    <a:lstStyle/>
                    <a:p>
                      <a:r>
                        <a:rPr lang="en-US" sz="1800" b="0" i="0" kern="1200" dirty="0">
                          <a:solidFill>
                            <a:schemeClr val="dk1"/>
                          </a:solidFill>
                          <a:effectLst/>
                          <a:latin typeface="+mn-lt"/>
                          <a:ea typeface="+mn-ea"/>
                          <a:cs typeface="+mn-cs"/>
                        </a:rPr>
                        <a:t>Endocarditis: 12.8% (34/265)  SABU+SAB vs 8.6% (100/1164) SAB                                       </a:t>
                      </a:r>
                      <a:r>
                        <a:rPr lang="fr-FR" sz="1800" b="0" i="0" kern="1200" dirty="0">
                          <a:solidFill>
                            <a:schemeClr val="dk1"/>
                          </a:solidFill>
                          <a:effectLst/>
                          <a:latin typeface="+mn-lt"/>
                          <a:ea typeface="+mn-ea"/>
                          <a:cs typeface="+mn-cs"/>
                        </a:rPr>
                        <a:t>OR = 1.47, 95% CI 0.96–2.27</a:t>
                      </a:r>
                      <a:br>
                        <a:rPr lang="en-US" sz="1800" dirty="0"/>
                      </a:br>
                      <a:r>
                        <a:rPr lang="en-US" sz="1800" dirty="0"/>
                        <a:t>Bone/joint infections: </a:t>
                      </a:r>
                      <a:r>
                        <a:rPr lang="en-US" sz="1800" b="0" i="0" kern="1200" dirty="0">
                          <a:solidFill>
                            <a:schemeClr val="dk1"/>
                          </a:solidFill>
                          <a:effectLst/>
                          <a:latin typeface="+mn-lt"/>
                          <a:ea typeface="+mn-ea"/>
                          <a:cs typeface="+mn-cs"/>
                        </a:rPr>
                        <a:t>14.4% (19/132) SABU+SAB vs 6.9% (36/525) SAB </a:t>
                      </a:r>
                    </a:p>
                    <a:p>
                      <a:r>
                        <a:rPr lang="fr-FR" sz="1800" b="0" i="0" kern="1200" dirty="0">
                          <a:solidFill>
                            <a:schemeClr val="dk1"/>
                          </a:solidFill>
                          <a:effectLst/>
                          <a:latin typeface="+mn-lt"/>
                          <a:ea typeface="+mn-ea"/>
                          <a:cs typeface="+mn-cs"/>
                        </a:rPr>
                        <a:t>OR = 2.39, 95% CI 1.11–5.14</a:t>
                      </a:r>
                      <a:endParaRPr lang="en-US" sz="1800" dirty="0"/>
                    </a:p>
                  </a:txBody>
                  <a:tcPr/>
                </a:tc>
                <a:extLst>
                  <a:ext uri="{0D108BD9-81ED-4DB2-BD59-A6C34878D82A}">
                    <a16:rowId xmlns:a16="http://schemas.microsoft.com/office/drawing/2014/main" val="714784203"/>
                  </a:ext>
                </a:extLst>
              </a:tr>
              <a:tr h="370840">
                <a:tc>
                  <a:txBody>
                    <a:bodyPr/>
                    <a:lstStyle/>
                    <a:p>
                      <a:r>
                        <a:rPr lang="en-US" dirty="0"/>
                        <a:t>Conclusion </a:t>
                      </a:r>
                    </a:p>
                  </a:txBody>
                  <a:tcPr/>
                </a:tc>
                <a:tc>
                  <a:txBody>
                    <a:bodyPr/>
                    <a:lstStyle/>
                    <a:p>
                      <a:r>
                        <a:rPr lang="en-US" dirty="0"/>
                        <a:t>SABU may be a useful maker for complicated disease; however, literature is overall limited. Most studies look at patients with confirmed bacteremia who got a subsequent urine culture but not patients with bacteremia identified first by urine culture.  </a:t>
                      </a:r>
                    </a:p>
                  </a:txBody>
                  <a:tcPr/>
                </a:tc>
                <a:extLst>
                  <a:ext uri="{0D108BD9-81ED-4DB2-BD59-A6C34878D82A}">
                    <a16:rowId xmlns:a16="http://schemas.microsoft.com/office/drawing/2014/main" val="1325832819"/>
                  </a:ext>
                </a:extLst>
              </a:tr>
            </a:tbl>
          </a:graphicData>
        </a:graphic>
      </p:graphicFrame>
      <p:sp>
        <p:nvSpPr>
          <p:cNvPr id="11" name="TextBox 10">
            <a:extLst>
              <a:ext uri="{FF2B5EF4-FFF2-40B4-BE49-F238E27FC236}">
                <a16:creationId xmlns:a16="http://schemas.microsoft.com/office/drawing/2014/main" id="{04820C6A-DDAE-980C-98DA-76416880C4DC}"/>
              </a:ext>
            </a:extLst>
          </p:cNvPr>
          <p:cNvSpPr txBox="1"/>
          <p:nvPr/>
        </p:nvSpPr>
        <p:spPr>
          <a:xfrm>
            <a:off x="7929697" y="6246971"/>
            <a:ext cx="4013200" cy="21544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110057"/>
                </a:solidFill>
                <a:effectLst/>
                <a:uLnTx/>
                <a:uFillTx/>
                <a:latin typeface="Arial"/>
                <a:ea typeface="+mn-ea"/>
                <a:cs typeface="+mn-cs"/>
              </a:rPr>
              <a:t>Karakonstantis, S . </a:t>
            </a:r>
            <a:r>
              <a:rPr kumimoji="0" lang="en-US" sz="800" b="0" i="1" u="none" strike="noStrike" kern="1200" cap="none" spc="0" normalizeH="0" baseline="0" noProof="0">
                <a:ln>
                  <a:noFill/>
                </a:ln>
                <a:solidFill>
                  <a:srgbClr val="110057"/>
                </a:solidFill>
                <a:effectLst/>
                <a:uLnTx/>
                <a:uFillTx/>
                <a:latin typeface="Arial"/>
                <a:ea typeface="+mn-ea"/>
                <a:cs typeface="+mn-cs"/>
              </a:rPr>
              <a:t>Clinical Infectious Diseases</a:t>
            </a:r>
            <a:r>
              <a:rPr kumimoji="0" lang="en-US" sz="800" b="0" i="0" u="none" strike="noStrike" kern="1200" cap="none" spc="0" normalizeH="0" baseline="0" noProof="0">
                <a:ln>
                  <a:noFill/>
                </a:ln>
                <a:solidFill>
                  <a:srgbClr val="110057"/>
                </a:solidFill>
                <a:effectLst/>
                <a:uLnTx/>
                <a:uFillTx/>
                <a:latin typeface="Arial"/>
                <a:ea typeface="+mn-ea"/>
                <a:cs typeface="+mn-cs"/>
              </a:rPr>
              <a:t>, </a:t>
            </a:r>
            <a:r>
              <a:rPr kumimoji="0" lang="en-US" sz="800" b="0" i="1" u="none" strike="noStrike" kern="1200" cap="none" spc="0" normalizeH="0" baseline="0" noProof="0">
                <a:ln>
                  <a:noFill/>
                </a:ln>
                <a:solidFill>
                  <a:srgbClr val="110057"/>
                </a:solidFill>
                <a:effectLst/>
                <a:uLnTx/>
                <a:uFillTx/>
                <a:latin typeface="Arial"/>
                <a:ea typeface="+mn-ea"/>
                <a:cs typeface="+mn-cs"/>
              </a:rPr>
              <a:t>69</a:t>
            </a:r>
            <a:r>
              <a:rPr kumimoji="0" lang="en-US" sz="800" b="0" i="0" u="none" strike="noStrike" kern="1200" cap="none" spc="0" normalizeH="0" baseline="0" noProof="0">
                <a:ln>
                  <a:noFill/>
                </a:ln>
                <a:solidFill>
                  <a:srgbClr val="110057"/>
                </a:solidFill>
                <a:effectLst/>
                <a:uLnTx/>
                <a:uFillTx/>
                <a:latin typeface="Arial"/>
                <a:ea typeface="+mn-ea"/>
                <a:cs typeface="+mn-cs"/>
              </a:rPr>
              <a:t>(6), 963–969., </a:t>
            </a:r>
            <a:endParaRPr kumimoji="0" lang="en-US" sz="700" b="0" i="0" u="none" strike="noStrike" kern="1200" cap="none" spc="0" normalizeH="0" baseline="0" noProof="0" dirty="0">
              <a:ln>
                <a:noFill/>
              </a:ln>
              <a:solidFill>
                <a:srgbClr val="110057"/>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587221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64C81-8BDC-B811-934B-AD39009F6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21091D-A099-702A-6FD4-A41167662D96}"/>
              </a:ext>
            </a:extLst>
          </p:cNvPr>
          <p:cNvSpPr>
            <a:spLocks noGrp="1"/>
          </p:cNvSpPr>
          <p:nvPr>
            <p:ph type="title"/>
          </p:nvPr>
        </p:nvSpPr>
        <p:spPr>
          <a:xfrm>
            <a:off x="838200" y="222120"/>
            <a:ext cx="10515600" cy="1325563"/>
          </a:xfrm>
        </p:spPr>
        <p:txBody>
          <a:bodyPr/>
          <a:lstStyle/>
          <a:p>
            <a:r>
              <a:rPr lang="en-US" dirty="0">
                <a:solidFill>
                  <a:srgbClr val="C00000"/>
                </a:solidFill>
                <a:latin typeface="Century Gothic" panose="020B0502020202020204" pitchFamily="34" charset="0"/>
              </a:rPr>
              <a:t>Patient Case 1</a:t>
            </a:r>
          </a:p>
        </p:txBody>
      </p:sp>
      <p:sp>
        <p:nvSpPr>
          <p:cNvPr id="5" name="Rectangle 4">
            <a:extLst>
              <a:ext uri="{FF2B5EF4-FFF2-40B4-BE49-F238E27FC236}">
                <a16:creationId xmlns:a16="http://schemas.microsoft.com/office/drawing/2014/main" id="{53318627-45EA-88DA-7558-39B7DB39F8E4}"/>
              </a:ext>
            </a:extLst>
          </p:cNvPr>
          <p:cNvSpPr/>
          <p:nvPr/>
        </p:nvSpPr>
        <p:spPr>
          <a:xfrm>
            <a:off x="0" y="0"/>
            <a:ext cx="163286" cy="6858000"/>
          </a:xfrm>
          <a:prstGeom prst="rect">
            <a:avLst/>
          </a:prstGeom>
          <a:solidFill>
            <a:srgbClr val="B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E0000"/>
              </a:solidFill>
            </a:endParaRPr>
          </a:p>
        </p:txBody>
      </p:sp>
      <p:cxnSp>
        <p:nvCxnSpPr>
          <p:cNvPr id="10" name="Straight Connector 9">
            <a:extLst>
              <a:ext uri="{FF2B5EF4-FFF2-40B4-BE49-F238E27FC236}">
                <a16:creationId xmlns:a16="http://schemas.microsoft.com/office/drawing/2014/main" id="{6DA0D0D0-7F91-9F70-9B5F-65EA830263BE}"/>
              </a:ext>
            </a:extLst>
          </p:cNvPr>
          <p:cNvCxnSpPr/>
          <p:nvPr/>
        </p:nvCxnSpPr>
        <p:spPr>
          <a:xfrm>
            <a:off x="3984171" y="6500181"/>
            <a:ext cx="8207829" cy="0"/>
          </a:xfrm>
          <a:prstGeom prst="line">
            <a:avLst/>
          </a:prstGeom>
          <a:ln w="15875">
            <a:solidFill>
              <a:srgbClr val="BE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CABCE22C-7145-4FBA-5C13-3BF8D3252EDB}"/>
              </a:ext>
            </a:extLst>
          </p:cNvPr>
          <p:cNvSpPr/>
          <p:nvPr/>
        </p:nvSpPr>
        <p:spPr>
          <a:xfrm>
            <a:off x="5424257" y="6500181"/>
            <a:ext cx="6604457" cy="307777"/>
          </a:xfrm>
          <a:prstGeom prst="rect">
            <a:avLst/>
          </a:prstGeom>
        </p:spPr>
        <p:txBody>
          <a:bodyPr wrap="square">
            <a:spAutoFit/>
          </a:bodyPr>
          <a:lstStyle/>
          <a:p>
            <a:r>
              <a:rPr lang="en-US" sz="1400" b="1" dirty="0">
                <a:solidFill>
                  <a:srgbClr val="BE0000"/>
                </a:solidFill>
                <a:latin typeface="Century Gothic" panose="020B0502020202020204" pitchFamily="34" charset="0"/>
              </a:rPr>
              <a:t>https://physicians.utah.edu/echo/clinical-support-areas/post-acute-care</a:t>
            </a:r>
          </a:p>
        </p:txBody>
      </p:sp>
      <p:pic>
        <p:nvPicPr>
          <p:cNvPr id="7" name="Picture 6">
            <a:extLst>
              <a:ext uri="{FF2B5EF4-FFF2-40B4-BE49-F238E27FC236}">
                <a16:creationId xmlns:a16="http://schemas.microsoft.com/office/drawing/2014/main" id="{864A95FE-B6AB-3947-10F3-F4FD2101566C}"/>
              </a:ext>
            </a:extLst>
          </p:cNvPr>
          <p:cNvPicPr>
            <a:picLocks noChangeAspect="1"/>
          </p:cNvPicPr>
          <p:nvPr/>
        </p:nvPicPr>
        <p:blipFill>
          <a:blip r:embed="rId3"/>
          <a:stretch>
            <a:fillRect/>
          </a:stretch>
        </p:blipFill>
        <p:spPr>
          <a:xfrm>
            <a:off x="163286" y="6132621"/>
            <a:ext cx="5175154" cy="735120"/>
          </a:xfrm>
          <a:prstGeom prst="rect">
            <a:avLst/>
          </a:prstGeom>
        </p:spPr>
      </p:pic>
      <p:pic>
        <p:nvPicPr>
          <p:cNvPr id="6" name="Content Placeholder 5">
            <a:extLst>
              <a:ext uri="{FF2B5EF4-FFF2-40B4-BE49-F238E27FC236}">
                <a16:creationId xmlns:a16="http://schemas.microsoft.com/office/drawing/2014/main" id="{D56DF0E1-A77F-C487-9AD0-B66A2EB20FCA}"/>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49103" y="6261333"/>
            <a:ext cx="1533972" cy="402165"/>
          </a:xfrm>
        </p:spPr>
      </p:pic>
      <p:sp>
        <p:nvSpPr>
          <p:cNvPr id="4" name="TextBox 3">
            <a:extLst>
              <a:ext uri="{FF2B5EF4-FFF2-40B4-BE49-F238E27FC236}">
                <a16:creationId xmlns:a16="http://schemas.microsoft.com/office/drawing/2014/main" id="{5C648766-1834-6A9C-90D8-C46C55E7D29D}"/>
              </a:ext>
            </a:extLst>
          </p:cNvPr>
          <p:cNvSpPr txBox="1"/>
          <p:nvPr/>
        </p:nvSpPr>
        <p:spPr>
          <a:xfrm>
            <a:off x="838199" y="1348048"/>
            <a:ext cx="10947400" cy="2308324"/>
          </a:xfrm>
          <a:prstGeom prst="rect">
            <a:avLst/>
          </a:prstGeom>
          <a:noFill/>
        </p:spPr>
        <p:txBody>
          <a:bodyPr wrap="square" rtlCol="0">
            <a:spAutoFit/>
          </a:bodyPr>
          <a:lstStyle/>
          <a:p>
            <a:pPr algn="l"/>
            <a:r>
              <a:rPr lang="en-US" sz="2400" dirty="0"/>
              <a:t>DH is a 25 YO female patient who presented to the emergency department reporting dysuria and increased urinary frequency. A urine culture is obtained, and the patient is discharged on cephalexin for empiric UTI treatment. The urine culture resulted with &gt;50,000 CFU’s of Methicillin susceptible </a:t>
            </a:r>
            <a:r>
              <a:rPr lang="en-US" sz="2400" i="1" dirty="0"/>
              <a:t>Staphylococcus aureus. </a:t>
            </a:r>
            <a:r>
              <a:rPr lang="en-US" sz="2400" dirty="0"/>
              <a:t>The patient is contacted and reports that she is no longer symptomatic. What further actions should be taken? </a:t>
            </a:r>
            <a:endParaRPr lang="en-US" sz="2400" i="1" dirty="0"/>
          </a:p>
        </p:txBody>
      </p:sp>
      <p:sp>
        <p:nvSpPr>
          <p:cNvPr id="8" name="TextBox 7">
            <a:extLst>
              <a:ext uri="{FF2B5EF4-FFF2-40B4-BE49-F238E27FC236}">
                <a16:creationId xmlns:a16="http://schemas.microsoft.com/office/drawing/2014/main" id="{5DBFC997-26E0-0609-4431-2B97C86280D8}"/>
              </a:ext>
            </a:extLst>
          </p:cNvPr>
          <p:cNvSpPr txBox="1"/>
          <p:nvPr/>
        </p:nvSpPr>
        <p:spPr>
          <a:xfrm>
            <a:off x="838199" y="3723063"/>
            <a:ext cx="10354734" cy="1569660"/>
          </a:xfrm>
          <a:prstGeom prst="rect">
            <a:avLst/>
          </a:prstGeom>
          <a:noFill/>
        </p:spPr>
        <p:txBody>
          <a:bodyPr wrap="square" rtlCol="0">
            <a:spAutoFit/>
          </a:bodyPr>
          <a:lstStyle/>
          <a:p>
            <a:pPr marL="342900" indent="-342900" algn="l">
              <a:buAutoNum type="alphaUcPeriod"/>
            </a:pPr>
            <a:r>
              <a:rPr lang="en-US" sz="2400" dirty="0"/>
              <a:t>Continue cephalexin and advise the patient to finish her course as prescribed </a:t>
            </a:r>
          </a:p>
          <a:p>
            <a:pPr marL="342900" indent="-342900" algn="l">
              <a:buAutoNum type="alphaUcPeriod"/>
            </a:pPr>
            <a:r>
              <a:rPr lang="en-US" sz="2400" dirty="0"/>
              <a:t>Evaluate for an invasive </a:t>
            </a:r>
            <a:r>
              <a:rPr lang="en-US" sz="2400" i="1" dirty="0"/>
              <a:t>S. aureus </a:t>
            </a:r>
            <a:r>
              <a:rPr lang="en-US" sz="2400" dirty="0"/>
              <a:t>infection by obtaining blood cultures</a:t>
            </a:r>
          </a:p>
          <a:p>
            <a:pPr marL="342900" indent="-342900" algn="l">
              <a:buAutoNum type="alphaUcPeriod"/>
            </a:pPr>
            <a:r>
              <a:rPr lang="en-US" sz="2400" dirty="0"/>
              <a:t>Consider obtaining new culture as this could be contamination </a:t>
            </a:r>
          </a:p>
          <a:p>
            <a:pPr marL="342900" indent="-342900" algn="l">
              <a:buAutoNum type="alphaUcPeriod"/>
            </a:pPr>
            <a:r>
              <a:rPr lang="en-US" sz="2400" dirty="0"/>
              <a:t>Discontinue antibiotics as the patient is asymptomatic </a:t>
            </a:r>
          </a:p>
        </p:txBody>
      </p:sp>
    </p:spTree>
    <p:custDataLst>
      <p:tags r:id="rId1"/>
    </p:custDataLst>
    <p:extLst>
      <p:ext uri="{BB962C8B-B14F-4D97-AF65-F5344CB8AC3E}">
        <p14:creationId xmlns:p14="http://schemas.microsoft.com/office/powerpoint/2010/main" val="24851502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HO Template.potx" id="{EA16D2B3-FFD4-48E4-BE09-00573E69C472}" vid="{2EB9DCBF-4031-434C-87C8-8376891BFB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6DCA0DA7FF0245A33309CCA7534BEE" ma:contentTypeVersion="14" ma:contentTypeDescription="Create a new document." ma:contentTypeScope="" ma:versionID="abc3761f33c2ab443a58bc70586c877c">
  <xsd:schema xmlns:xsd="http://www.w3.org/2001/XMLSchema" xmlns:xs="http://www.w3.org/2001/XMLSchema" xmlns:p="http://schemas.microsoft.com/office/2006/metadata/properties" xmlns:ns3="6740df02-3737-4788-8aaf-1e280cce89be" xmlns:ns4="e1f7ea0f-a258-4733-8162-c992f246fcee" targetNamespace="http://schemas.microsoft.com/office/2006/metadata/properties" ma:root="true" ma:fieldsID="fd4df0acc9249ac879006c776801f5b7" ns3:_="" ns4:_="">
    <xsd:import namespace="6740df02-3737-4788-8aaf-1e280cce89be"/>
    <xsd:import namespace="e1f7ea0f-a258-4733-8162-c992f246fce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SearchProperties" minOccurs="0"/>
                <xsd:element ref="ns3:MediaServiceSystemTag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40df02-3737-4788-8aaf-1e280cce89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f7ea0f-a258-4733-8162-c992f246fc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740df02-3737-4788-8aaf-1e280cce89b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C338A2-BB71-44E0-A590-7C9E1834C4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40df02-3737-4788-8aaf-1e280cce89be"/>
    <ds:schemaRef ds:uri="e1f7ea0f-a258-4733-8162-c992f246f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6AEB21-CF88-4F69-8B09-86FDA9C1C9F2}">
  <ds:schemaRefs>
    <ds:schemaRef ds:uri="http://www.w3.org/XML/1998/namespace"/>
    <ds:schemaRef ds:uri="http://purl.org/dc/dcmitype/"/>
    <ds:schemaRef ds:uri="http://schemas.microsoft.com/office/infopath/2007/PartnerControls"/>
    <ds:schemaRef ds:uri="http://purl.org/dc/terms/"/>
    <ds:schemaRef ds:uri="6740df02-3737-4788-8aaf-1e280cce89be"/>
    <ds:schemaRef ds:uri="http://schemas.microsoft.com/office/2006/documentManagement/types"/>
    <ds:schemaRef ds:uri="http://schemas.openxmlformats.org/package/2006/metadata/core-properties"/>
    <ds:schemaRef ds:uri="http://purl.org/dc/elements/1.1/"/>
    <ds:schemaRef ds:uri="e1f7ea0f-a258-4733-8162-c992f246fcee"/>
    <ds:schemaRef ds:uri="http://schemas.microsoft.com/office/2006/metadata/properties"/>
  </ds:schemaRefs>
</ds:datastoreItem>
</file>

<file path=customXml/itemProps3.xml><?xml version="1.0" encoding="utf-8"?>
<ds:datastoreItem xmlns:ds="http://schemas.openxmlformats.org/officeDocument/2006/customXml" ds:itemID="{75EDA792-01D0-4F24-B52B-92FFA45437DB}">
  <ds:schemaRefs>
    <ds:schemaRef ds:uri="http://schemas.microsoft.com/sharepoint/v3/contenttype/forms"/>
  </ds:schemaRefs>
</ds:datastoreItem>
</file>

<file path=docMetadata/LabelInfo.xml><?xml version="1.0" encoding="utf-8"?>
<clbl:labelList xmlns:clbl="http://schemas.microsoft.com/office/2020/mipLabelMetadata">
  <clbl:label id="{dbcb510f-b045-4068-810f-c7c3c3cc04c3}" enabled="1" method="Privileged" siteId="{a79016de-bdd0-4e47-91f4-79416ab912ad}" removed="0"/>
</clbl:labelList>
</file>

<file path=docProps/app.xml><?xml version="1.0" encoding="utf-8"?>
<Properties xmlns="http://schemas.openxmlformats.org/officeDocument/2006/extended-properties" xmlns:vt="http://schemas.openxmlformats.org/officeDocument/2006/docPropsVTypes">
  <Template/>
  <TotalTime>658</TotalTime>
  <Words>2685</Words>
  <Application>Microsoft Office PowerPoint</Application>
  <PresentationFormat>Widescreen</PresentationFormat>
  <Paragraphs>256</Paragraphs>
  <Slides>22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Aptos</vt:lpstr>
      <vt:lpstr>Arial</vt:lpstr>
      <vt:lpstr>Calibri</vt:lpstr>
      <vt:lpstr>Calibri Light</vt:lpstr>
      <vt:lpstr>Century Gothic</vt:lpstr>
      <vt:lpstr>Roboto</vt:lpstr>
      <vt:lpstr>Office Theme</vt:lpstr>
      <vt:lpstr>Staphylococcus aureus Bacteriuria:  What does it signify and what should be done?</vt:lpstr>
      <vt:lpstr>Disclosures</vt:lpstr>
      <vt:lpstr>Patient Case 1</vt:lpstr>
      <vt:lpstr>Background </vt:lpstr>
      <vt:lpstr>PowerPoint Presentation</vt:lpstr>
      <vt:lpstr>PowerPoint Presentation</vt:lpstr>
      <vt:lpstr>PowerPoint Presentation</vt:lpstr>
      <vt:lpstr>PowerPoint Presentation</vt:lpstr>
      <vt:lpstr>Patient Case 1</vt:lpstr>
      <vt:lpstr>Patient Case 1</vt:lpstr>
      <vt:lpstr>Our Response to the Data </vt:lpstr>
      <vt:lpstr>PowerPoint Presentation</vt:lpstr>
      <vt:lpstr>Demographics </vt:lpstr>
      <vt:lpstr>PowerPoint Presentation</vt:lpstr>
      <vt:lpstr>Outcomes </vt:lpstr>
      <vt:lpstr>Subgroup Analysis by Sex </vt:lpstr>
      <vt:lpstr>Our Study Conclusion </vt:lpstr>
      <vt:lpstr>Patient Case 2</vt:lpstr>
      <vt:lpstr>Patient Case 2</vt:lpstr>
      <vt:lpstr>Conclusion </vt:lpstr>
      <vt:lpstr>Questions?</vt:lpstr>
      <vt:lpstr>Citations </vt:lpstr>
    </vt:vector>
  </TitlesOfParts>
  <Company>University of Utah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Day</dc:creator>
  <cp:lastModifiedBy>Tariq Mosleh</cp:lastModifiedBy>
  <cp:revision>16</cp:revision>
  <dcterms:created xsi:type="dcterms:W3CDTF">2023-01-23T19:04:08Z</dcterms:created>
  <dcterms:modified xsi:type="dcterms:W3CDTF">2025-04-16T18:46:08Z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11958978-5394-4A54-902C-72E14975C4F9</vt:lpwstr>
  </property>
  <property fmtid="{D5CDD505-2E9C-101B-9397-08002B2CF9AE}" pid="3" name="ArticulatePath">
    <vt:lpwstr>ECHO Template</vt:lpwstr>
  </property>
  <property fmtid="{D5CDD505-2E9C-101B-9397-08002B2CF9AE}" pid="4" name="ContentTypeId">
    <vt:lpwstr>0x010100C26DCA0DA7FF0245A33309CCA7534BEE</vt:lpwstr>
  </property>
</Properties>
</file>